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17" r:id="rId2"/>
    <p:sldId id="429" r:id="rId3"/>
    <p:sldId id="418" r:id="rId4"/>
    <p:sldId id="419" r:id="rId5"/>
    <p:sldId id="416" r:id="rId6"/>
    <p:sldId id="256" r:id="rId7"/>
    <p:sldId id="410" r:id="rId8"/>
    <p:sldId id="333" r:id="rId9"/>
    <p:sldId id="374" r:id="rId10"/>
    <p:sldId id="336" r:id="rId11"/>
    <p:sldId id="337" r:id="rId12"/>
    <p:sldId id="334" r:id="rId13"/>
    <p:sldId id="426" r:id="rId14"/>
    <p:sldId id="385" r:id="rId15"/>
    <p:sldId id="341" r:id="rId16"/>
    <p:sldId id="430" r:id="rId17"/>
    <p:sldId id="339" r:id="rId18"/>
    <p:sldId id="427" r:id="rId19"/>
    <p:sldId id="428" r:id="rId20"/>
    <p:sldId id="431" r:id="rId21"/>
    <p:sldId id="432" r:id="rId22"/>
    <p:sldId id="433"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58"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345A2-C16F-491C-B3EA-8A331871CEAA}" type="datetimeFigureOut">
              <a:rPr lang="de-DE" smtClean="0"/>
              <a:t>21.10.2021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C5CE8-CFC1-4957-9D52-A4E708310BEB}" type="slidenum">
              <a:rPr lang="de-DE" smtClean="0"/>
              <a:t>‹Nr.›</a:t>
            </a:fld>
            <a:endParaRPr lang="de-DE"/>
          </a:p>
        </p:txBody>
      </p:sp>
    </p:spTree>
    <p:extLst>
      <p:ext uri="{BB962C8B-B14F-4D97-AF65-F5344CB8AC3E}">
        <p14:creationId xmlns:p14="http://schemas.microsoft.com/office/powerpoint/2010/main" val="205768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9</a:t>
            </a:fld>
            <a:endParaRPr lang="de-DE"/>
          </a:p>
        </p:txBody>
      </p:sp>
    </p:spTree>
    <p:extLst>
      <p:ext uri="{BB962C8B-B14F-4D97-AF65-F5344CB8AC3E}">
        <p14:creationId xmlns:p14="http://schemas.microsoft.com/office/powerpoint/2010/main" val="20975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426 – 12 are missing compared to measure fact sheets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Narrow"/>
                <a:ea typeface="Arial Narrow"/>
                <a:cs typeface="Arial Narrow"/>
                <a:sym typeface="Arial Narrow"/>
              </a:rPr>
              <a:t>17</a:t>
            </a:fld>
            <a:endParaRPr lang="en-US" sz="1200" b="0" i="0" u="none" strike="noStrike" cap="none">
              <a:solidFill>
                <a:schemeClr val="dk1"/>
              </a:solidFill>
              <a:latin typeface="Arial Narrow"/>
              <a:ea typeface="Arial Narrow"/>
              <a:cs typeface="Arial Narrow"/>
              <a:sym typeface="Arial Narrow"/>
            </a:endParaRPr>
          </a:p>
        </p:txBody>
      </p:sp>
    </p:spTree>
    <p:extLst>
      <p:ext uri="{BB962C8B-B14F-4D97-AF65-F5344CB8AC3E}">
        <p14:creationId xmlns:p14="http://schemas.microsoft.com/office/powerpoint/2010/main" val="848557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F5956C-D8F0-42ED-BCD2-FC03C9ED33D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F84F470-8ECF-4076-84B3-398BC7244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885F8B7-B021-4EDC-9EF1-EFA0F82CAC6E}"/>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5" name="Fußzeilenplatzhalter 4">
            <a:extLst>
              <a:ext uri="{FF2B5EF4-FFF2-40B4-BE49-F238E27FC236}">
                <a16:creationId xmlns:a16="http://schemas.microsoft.com/office/drawing/2014/main" id="{CEFBF311-9AB6-44C9-B47E-FB0C09CFC5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102182C-CA9C-4BC4-A05B-22E2B5918045}"/>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219590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21489-B22E-401C-8379-799D332456F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E09B413-0796-4C69-8FCF-5E1F37B62AA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7E120AE-4B44-4D86-819C-8676CB3BA0C7}"/>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5" name="Fußzeilenplatzhalter 4">
            <a:extLst>
              <a:ext uri="{FF2B5EF4-FFF2-40B4-BE49-F238E27FC236}">
                <a16:creationId xmlns:a16="http://schemas.microsoft.com/office/drawing/2014/main" id="{6A5604FA-7C99-4518-AD00-B009C848DB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0636526-194D-4B33-A74B-1F561811D7DF}"/>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1378943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EF31986-7108-40AD-B18D-1C4FEF99C46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9E60BCB-B779-44A7-B410-91ADB48E00F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0B21ED5-3B81-41D9-8263-724609825FC1}"/>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5" name="Fußzeilenplatzhalter 4">
            <a:extLst>
              <a:ext uri="{FF2B5EF4-FFF2-40B4-BE49-F238E27FC236}">
                <a16:creationId xmlns:a16="http://schemas.microsoft.com/office/drawing/2014/main" id="{A4CAD685-1F70-4AB6-A96C-9E93F22FCA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36C462E-57DB-4F8B-A2D8-D130F7AD03D2}"/>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2286007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p>
        </p:txBody>
      </p:sp>
      <p:sp>
        <p:nvSpPr>
          <p:cNvPr id="3" name="Fußzeilenplatzhalter 2"/>
          <p:cNvSpPr>
            <a:spLocks noGrp="1"/>
          </p:cNvSpPr>
          <p:nvPr>
            <p:ph type="ftr" sz="quarter" idx="10"/>
          </p:nvPr>
        </p:nvSpPr>
        <p:spPr/>
        <p:txBody>
          <a:bodyPr/>
          <a:lstStyle/>
          <a:p>
            <a:r>
              <a:rPr lang="en-US"/>
              <a:t>Comparison of Home Based Day Care‘s </a:t>
            </a:r>
            <a:endParaRPr lang="de-DE" dirty="0"/>
          </a:p>
        </p:txBody>
      </p:sp>
      <p:sp>
        <p:nvSpPr>
          <p:cNvPr id="4" name="Datumsplatzhalter 3"/>
          <p:cNvSpPr>
            <a:spLocks noGrp="1"/>
          </p:cNvSpPr>
          <p:nvPr>
            <p:ph type="dt" sz="half" idx="11"/>
          </p:nvPr>
        </p:nvSpPr>
        <p:spPr/>
        <p:txBody>
          <a:bodyPr/>
          <a:lstStyle/>
          <a:p>
            <a:endParaRPr lang="de-DE" noProof="0"/>
          </a:p>
        </p:txBody>
      </p:sp>
      <p:sp>
        <p:nvSpPr>
          <p:cNvPr id="5" name="Inhaltsplatzhalter 2"/>
          <p:cNvSpPr>
            <a:spLocks noGrp="1"/>
          </p:cNvSpPr>
          <p:nvPr>
            <p:ph idx="1" hasCustomPrompt="1"/>
          </p:nvPr>
        </p:nvSpPr>
        <p:spPr>
          <a:xfrm>
            <a:off x="912000" y="2448000"/>
            <a:ext cx="10368000" cy="3816000"/>
          </a:xfrm>
        </p:spPr>
        <p:txBody>
          <a:bodyPr/>
          <a:lstStyle>
            <a:lvl1pPr>
              <a:defRPr sz="1800"/>
            </a:lvl1pPr>
            <a:lvl2pPr>
              <a:defRPr sz="1800"/>
            </a:lvl2pPr>
            <a:lvl3pPr>
              <a:defRPr sz="1800"/>
            </a:lvl3pPr>
            <a:lvl4pPr>
              <a:defRPr sz="1800"/>
            </a:lvl4pPr>
            <a:lvl5pPr>
              <a:defRPr sz="1800"/>
            </a:lvl5pPr>
          </a:lstStyle>
          <a:p>
            <a:pPr lvl="0"/>
            <a:r>
              <a:rPr lang="de-DE" noProof="0"/>
              <a:t>Erste Ebene</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29040311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adline, 2 Spalten, Bulletpoints">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912000" y="1483201"/>
            <a:ext cx="10368000" cy="61792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a:solidFill>
                  <a:srgbClr val="6E6452"/>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57200" marR="0" lvl="5" indent="0" algn="l" rtl="0">
              <a:spcBef>
                <a:spcPts val="0"/>
              </a:spcBef>
              <a:spcAft>
                <a:spcPts val="0"/>
              </a:spcAft>
              <a:buNone/>
              <a:defRPr sz="3600" b="0" i="0" u="none" strike="noStrike" cap="none">
                <a:solidFill>
                  <a:schemeClr val="dk1"/>
                </a:solidFill>
                <a:latin typeface="Arial"/>
                <a:ea typeface="Arial"/>
                <a:cs typeface="Arial"/>
                <a:sym typeface="Arial"/>
              </a:defRPr>
            </a:lvl6pPr>
            <a:lvl7pPr marL="914400" marR="0" lvl="6" indent="0" algn="l" rtl="0">
              <a:spcBef>
                <a:spcPts val="0"/>
              </a:spcBef>
              <a:spcAft>
                <a:spcPts val="0"/>
              </a:spcAft>
              <a:buNone/>
              <a:defRPr sz="3600" b="0" i="0" u="none" strike="noStrike" cap="none">
                <a:solidFill>
                  <a:schemeClr val="dk1"/>
                </a:solidFill>
                <a:latin typeface="Arial"/>
                <a:ea typeface="Arial"/>
                <a:cs typeface="Arial"/>
                <a:sym typeface="Arial"/>
              </a:defRPr>
            </a:lvl7pPr>
            <a:lvl8pPr marL="1371600" marR="0" lvl="7" indent="0" algn="l" rtl="0">
              <a:spcBef>
                <a:spcPts val="0"/>
              </a:spcBef>
              <a:spcAft>
                <a:spcPts val="0"/>
              </a:spcAft>
              <a:buNone/>
              <a:defRPr sz="3600" b="0" i="0" u="none" strike="noStrike" cap="none">
                <a:solidFill>
                  <a:schemeClr val="dk1"/>
                </a:solidFill>
                <a:latin typeface="Arial"/>
                <a:ea typeface="Arial"/>
                <a:cs typeface="Arial"/>
                <a:sym typeface="Arial"/>
              </a:defRPr>
            </a:lvl8pPr>
            <a:lvl9pPr marL="1828800" marR="0" lvl="8" indent="0" algn="l" rtl="0">
              <a:spcBef>
                <a:spcPts val="0"/>
              </a:spcBef>
              <a:spcAft>
                <a:spcPts val="0"/>
              </a:spcAft>
              <a:buNone/>
              <a:defRPr sz="36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817033" y="6581000"/>
            <a:ext cx="4557931" cy="24622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000" b="1">
                <a:solidFill>
                  <a:srgbClr val="6E6452"/>
                </a:solidFill>
                <a:latin typeface="Arial Narrow"/>
                <a:ea typeface="Arial Narrow"/>
                <a:cs typeface="Arial Narrow"/>
                <a:sym typeface="Arial Narrow"/>
              </a:defRPr>
            </a:lvl1pPr>
            <a:lvl2pPr marL="457200" marR="0" lvl="1" indent="0" algn="l" rtl="0">
              <a:spcBef>
                <a:spcPts val="0"/>
              </a:spcBef>
              <a:spcAft>
                <a:spcPts val="0"/>
              </a:spcAft>
              <a:buNone/>
              <a:defRPr sz="2200" b="1" i="0" u="none" strike="noStrike" cap="none">
                <a:solidFill>
                  <a:srgbClr val="999999"/>
                </a:solidFill>
                <a:latin typeface="Arial"/>
                <a:ea typeface="Arial"/>
                <a:cs typeface="Arial"/>
                <a:sym typeface="Arial"/>
              </a:defRPr>
            </a:lvl2pPr>
            <a:lvl3pPr marL="914400" marR="0" lvl="2" indent="0" algn="l" rtl="0">
              <a:spcBef>
                <a:spcPts val="0"/>
              </a:spcBef>
              <a:spcAft>
                <a:spcPts val="0"/>
              </a:spcAft>
              <a:buNone/>
              <a:defRPr sz="2200" b="1" i="0" u="none" strike="noStrike" cap="none">
                <a:solidFill>
                  <a:srgbClr val="999999"/>
                </a:solidFill>
                <a:latin typeface="Arial"/>
                <a:ea typeface="Arial"/>
                <a:cs typeface="Arial"/>
                <a:sym typeface="Arial"/>
              </a:defRPr>
            </a:lvl3pPr>
            <a:lvl4pPr marL="1371600" marR="0" lvl="3" indent="0" algn="l" rtl="0">
              <a:spcBef>
                <a:spcPts val="0"/>
              </a:spcBef>
              <a:spcAft>
                <a:spcPts val="0"/>
              </a:spcAft>
              <a:buNone/>
              <a:defRPr sz="2200" b="1" i="0" u="none" strike="noStrike" cap="none">
                <a:solidFill>
                  <a:srgbClr val="999999"/>
                </a:solidFill>
                <a:latin typeface="Arial"/>
                <a:ea typeface="Arial"/>
                <a:cs typeface="Arial"/>
                <a:sym typeface="Arial"/>
              </a:defRPr>
            </a:lvl4pPr>
            <a:lvl5pPr marL="1828800" marR="0" lvl="4" indent="0" algn="l" rtl="0">
              <a:spcBef>
                <a:spcPts val="0"/>
              </a:spcBef>
              <a:spcAft>
                <a:spcPts val="0"/>
              </a:spcAft>
              <a:buNone/>
              <a:defRPr sz="2200" b="1" i="0" u="none" strike="noStrike" cap="none">
                <a:solidFill>
                  <a:srgbClr val="999999"/>
                </a:solidFill>
                <a:latin typeface="Arial"/>
                <a:ea typeface="Arial"/>
                <a:cs typeface="Arial"/>
                <a:sym typeface="Arial"/>
              </a:defRPr>
            </a:lvl5pPr>
            <a:lvl6pPr marL="2286000" marR="0" lvl="5" indent="0" algn="l" rtl="0">
              <a:spcBef>
                <a:spcPts val="0"/>
              </a:spcBef>
              <a:buNone/>
              <a:defRPr sz="2200" b="1" i="0" u="none" strike="noStrike" cap="none">
                <a:solidFill>
                  <a:srgbClr val="999999"/>
                </a:solidFill>
                <a:latin typeface="Arial"/>
                <a:ea typeface="Arial"/>
                <a:cs typeface="Arial"/>
                <a:sym typeface="Arial"/>
              </a:defRPr>
            </a:lvl6pPr>
            <a:lvl7pPr marL="2743200" marR="0" lvl="6" indent="0" algn="l" rtl="0">
              <a:spcBef>
                <a:spcPts val="0"/>
              </a:spcBef>
              <a:buNone/>
              <a:defRPr sz="2200" b="1" i="0" u="none" strike="noStrike" cap="none">
                <a:solidFill>
                  <a:srgbClr val="999999"/>
                </a:solidFill>
                <a:latin typeface="Arial"/>
                <a:ea typeface="Arial"/>
                <a:cs typeface="Arial"/>
                <a:sym typeface="Arial"/>
              </a:defRPr>
            </a:lvl7pPr>
            <a:lvl8pPr marL="3200400" marR="0" lvl="7" indent="0" algn="l" rtl="0">
              <a:spcBef>
                <a:spcPts val="0"/>
              </a:spcBef>
              <a:buNone/>
              <a:defRPr sz="2200" b="1" i="0" u="none" strike="noStrike" cap="none">
                <a:solidFill>
                  <a:srgbClr val="999999"/>
                </a:solidFill>
                <a:latin typeface="Arial"/>
                <a:ea typeface="Arial"/>
                <a:cs typeface="Arial"/>
                <a:sym typeface="Arial"/>
              </a:defRPr>
            </a:lvl8pPr>
            <a:lvl9pPr marL="3657600" marR="0" lvl="8" indent="0" algn="l" rtl="0">
              <a:spcBef>
                <a:spcPts val="0"/>
              </a:spcBef>
              <a:buNone/>
              <a:defRPr sz="2200" b="1" i="0" u="none" strike="noStrike" cap="none">
                <a:solidFill>
                  <a:srgbClr val="999999"/>
                </a:solidFill>
                <a:latin typeface="Arial"/>
                <a:ea typeface="Arial"/>
                <a:cs typeface="Arial"/>
                <a:sym typeface="Arial"/>
              </a:defRPr>
            </a:lvl9pPr>
          </a:lstStyle>
          <a:p>
            <a:endParaRPr/>
          </a:p>
        </p:txBody>
      </p:sp>
      <p:sp>
        <p:nvSpPr>
          <p:cNvPr id="61" name="Shape 61"/>
          <p:cNvSpPr txBox="1">
            <a:spLocks noGrp="1"/>
          </p:cNvSpPr>
          <p:nvPr>
            <p:ph type="dt" idx="10"/>
          </p:nvPr>
        </p:nvSpPr>
        <p:spPr>
          <a:xfrm>
            <a:off x="905539" y="6581000"/>
            <a:ext cx="1727200" cy="24622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000" b="0">
                <a:solidFill>
                  <a:srgbClr val="6E6452"/>
                </a:solidFill>
                <a:latin typeface="Arial Narrow"/>
                <a:ea typeface="Arial Narrow"/>
                <a:cs typeface="Arial Narrow"/>
                <a:sym typeface="Arial Narrow"/>
              </a:defRPr>
            </a:lvl1pPr>
            <a:lvl2pPr marL="457200" marR="0" lvl="1" indent="0" algn="l" rtl="0">
              <a:spcBef>
                <a:spcPts val="0"/>
              </a:spcBef>
              <a:spcAft>
                <a:spcPts val="0"/>
              </a:spcAft>
              <a:buNone/>
              <a:defRPr sz="2200" b="1" i="0" u="none" strike="noStrike" cap="none">
                <a:solidFill>
                  <a:srgbClr val="999999"/>
                </a:solidFill>
                <a:latin typeface="Arial"/>
                <a:ea typeface="Arial"/>
                <a:cs typeface="Arial"/>
                <a:sym typeface="Arial"/>
              </a:defRPr>
            </a:lvl2pPr>
            <a:lvl3pPr marL="914400" marR="0" lvl="2" indent="0" algn="l" rtl="0">
              <a:spcBef>
                <a:spcPts val="0"/>
              </a:spcBef>
              <a:spcAft>
                <a:spcPts val="0"/>
              </a:spcAft>
              <a:buNone/>
              <a:defRPr sz="2200" b="1" i="0" u="none" strike="noStrike" cap="none">
                <a:solidFill>
                  <a:srgbClr val="999999"/>
                </a:solidFill>
                <a:latin typeface="Arial"/>
                <a:ea typeface="Arial"/>
                <a:cs typeface="Arial"/>
                <a:sym typeface="Arial"/>
              </a:defRPr>
            </a:lvl3pPr>
            <a:lvl4pPr marL="1371600" marR="0" lvl="3" indent="0" algn="l" rtl="0">
              <a:spcBef>
                <a:spcPts val="0"/>
              </a:spcBef>
              <a:spcAft>
                <a:spcPts val="0"/>
              </a:spcAft>
              <a:buNone/>
              <a:defRPr sz="2200" b="1" i="0" u="none" strike="noStrike" cap="none">
                <a:solidFill>
                  <a:srgbClr val="999999"/>
                </a:solidFill>
                <a:latin typeface="Arial"/>
                <a:ea typeface="Arial"/>
                <a:cs typeface="Arial"/>
                <a:sym typeface="Arial"/>
              </a:defRPr>
            </a:lvl4pPr>
            <a:lvl5pPr marL="1828800" marR="0" lvl="4" indent="0" algn="l" rtl="0">
              <a:spcBef>
                <a:spcPts val="0"/>
              </a:spcBef>
              <a:spcAft>
                <a:spcPts val="0"/>
              </a:spcAft>
              <a:buNone/>
              <a:defRPr sz="2200" b="1" i="0" u="none" strike="noStrike" cap="none">
                <a:solidFill>
                  <a:srgbClr val="999999"/>
                </a:solidFill>
                <a:latin typeface="Arial"/>
                <a:ea typeface="Arial"/>
                <a:cs typeface="Arial"/>
                <a:sym typeface="Arial"/>
              </a:defRPr>
            </a:lvl5pPr>
            <a:lvl6pPr marL="2286000" marR="0" lvl="5" indent="0" algn="l" rtl="0">
              <a:spcBef>
                <a:spcPts val="0"/>
              </a:spcBef>
              <a:buNone/>
              <a:defRPr sz="2200" b="1" i="0" u="none" strike="noStrike" cap="none">
                <a:solidFill>
                  <a:srgbClr val="999999"/>
                </a:solidFill>
                <a:latin typeface="Arial"/>
                <a:ea typeface="Arial"/>
                <a:cs typeface="Arial"/>
                <a:sym typeface="Arial"/>
              </a:defRPr>
            </a:lvl6pPr>
            <a:lvl7pPr marL="2743200" marR="0" lvl="6" indent="0" algn="l" rtl="0">
              <a:spcBef>
                <a:spcPts val="0"/>
              </a:spcBef>
              <a:buNone/>
              <a:defRPr sz="2200" b="1" i="0" u="none" strike="noStrike" cap="none">
                <a:solidFill>
                  <a:srgbClr val="999999"/>
                </a:solidFill>
                <a:latin typeface="Arial"/>
                <a:ea typeface="Arial"/>
                <a:cs typeface="Arial"/>
                <a:sym typeface="Arial"/>
              </a:defRPr>
            </a:lvl7pPr>
            <a:lvl8pPr marL="3200400" marR="0" lvl="7" indent="0" algn="l" rtl="0">
              <a:spcBef>
                <a:spcPts val="0"/>
              </a:spcBef>
              <a:buNone/>
              <a:defRPr sz="2200" b="1" i="0" u="none" strike="noStrike" cap="none">
                <a:solidFill>
                  <a:srgbClr val="999999"/>
                </a:solidFill>
                <a:latin typeface="Arial"/>
                <a:ea typeface="Arial"/>
                <a:cs typeface="Arial"/>
                <a:sym typeface="Arial"/>
              </a:defRPr>
            </a:lvl8pPr>
            <a:lvl9pPr marL="3657600" marR="0" lvl="8" indent="0" algn="l" rtl="0">
              <a:spcBef>
                <a:spcPts val="0"/>
              </a:spcBef>
              <a:buNone/>
              <a:defRPr sz="2200" b="1" i="0" u="none" strike="noStrike" cap="none">
                <a:solidFill>
                  <a:srgbClr val="999999"/>
                </a:solidFill>
                <a:latin typeface="Arial"/>
                <a:ea typeface="Arial"/>
                <a:cs typeface="Arial"/>
                <a:sym typeface="Arial"/>
              </a:defRPr>
            </a:lvl9pPr>
          </a:lstStyle>
          <a:p>
            <a:endParaRPr/>
          </a:p>
        </p:txBody>
      </p:sp>
      <p:sp>
        <p:nvSpPr>
          <p:cNvPr id="62" name="Shape 62"/>
          <p:cNvSpPr txBox="1">
            <a:spLocks noGrp="1"/>
          </p:cNvSpPr>
          <p:nvPr>
            <p:ph type="body" idx="1"/>
          </p:nvPr>
        </p:nvSpPr>
        <p:spPr>
          <a:xfrm>
            <a:off x="911999" y="2448001"/>
            <a:ext cx="5039999" cy="3815999"/>
          </a:xfrm>
          <a:prstGeom prst="rect">
            <a:avLst/>
          </a:prstGeom>
          <a:noFill/>
          <a:ln>
            <a:noFill/>
          </a:ln>
        </p:spPr>
        <p:txBody>
          <a:bodyPr lIns="91425" tIns="91425" rIns="91425" bIns="91425" anchor="t" anchorCtr="0"/>
          <a:lstStyle>
            <a:lvl1pPr marL="360000" marR="0" lvl="0" indent="-245700" algn="l" rtl="0">
              <a:spcBef>
                <a:spcPts val="400"/>
              </a:spcBef>
              <a:spcAft>
                <a:spcPts val="800"/>
              </a:spcAft>
              <a:buClr>
                <a:srgbClr val="C80F0F"/>
              </a:buClr>
              <a:buSzPct val="100000"/>
              <a:buFont typeface="Arial"/>
              <a:buChar char="•"/>
              <a:defRPr sz="1800" b="0" i="0" u="none" strike="noStrike" cap="none">
                <a:solidFill>
                  <a:srgbClr val="6E6452"/>
                </a:solidFill>
                <a:latin typeface="Arial"/>
                <a:ea typeface="Arial"/>
                <a:cs typeface="Arial"/>
                <a:sym typeface="Arial"/>
              </a:defRPr>
            </a:lvl1pPr>
            <a:lvl2pPr marL="720000" marR="0" lvl="1" indent="-2501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2pPr>
            <a:lvl3pPr marL="1080000" marR="0" lvl="2" indent="-2544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3pPr>
            <a:lvl4pPr marL="1440000" marR="0" lvl="3" indent="-2461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4pPr>
            <a:lvl5pPr marL="1800000" marR="0" lvl="4" indent="-2506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5pPr>
            <a:lvl6pPr marL="2160000" marR="0" lvl="5" indent="-2549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6pPr>
            <a:lvl7pPr marL="2520000" marR="0" lvl="6" indent="-2467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7pPr>
            <a:lvl8pPr marL="2880000" marR="0" lvl="7" indent="-2510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8pPr>
            <a:lvl9pPr marL="3240000" marR="0" lvl="8" indent="-2554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9pPr>
          </a:lstStyle>
          <a:p>
            <a:endParaRPr/>
          </a:p>
        </p:txBody>
      </p:sp>
      <p:sp>
        <p:nvSpPr>
          <p:cNvPr id="63" name="Shape 63"/>
          <p:cNvSpPr txBox="1">
            <a:spLocks noGrp="1"/>
          </p:cNvSpPr>
          <p:nvPr>
            <p:ph type="body" idx="2"/>
          </p:nvPr>
        </p:nvSpPr>
        <p:spPr>
          <a:xfrm>
            <a:off x="6240001" y="2448001"/>
            <a:ext cx="5039999" cy="3815999"/>
          </a:xfrm>
          <a:prstGeom prst="rect">
            <a:avLst/>
          </a:prstGeom>
          <a:noFill/>
          <a:ln>
            <a:noFill/>
          </a:ln>
        </p:spPr>
        <p:txBody>
          <a:bodyPr lIns="91425" tIns="91425" rIns="91425" bIns="91425" anchor="t" anchorCtr="0"/>
          <a:lstStyle>
            <a:lvl1pPr marL="360000" marR="0" lvl="0" indent="-245700" algn="l" rtl="0">
              <a:spcBef>
                <a:spcPts val="400"/>
              </a:spcBef>
              <a:spcAft>
                <a:spcPts val="800"/>
              </a:spcAft>
              <a:buClr>
                <a:srgbClr val="C80F0F"/>
              </a:buClr>
              <a:buSzPct val="100000"/>
              <a:buFont typeface="Arial"/>
              <a:buChar char="•"/>
              <a:defRPr sz="1800" b="0" i="0" u="none" strike="noStrike" cap="none">
                <a:solidFill>
                  <a:srgbClr val="6E6452"/>
                </a:solidFill>
                <a:latin typeface="Arial"/>
                <a:ea typeface="Arial"/>
                <a:cs typeface="Arial"/>
                <a:sym typeface="Arial"/>
              </a:defRPr>
            </a:lvl1pPr>
            <a:lvl2pPr marL="720000" marR="0" lvl="1" indent="-2501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2pPr>
            <a:lvl3pPr marL="1080000" marR="0" lvl="2" indent="-2544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3pPr>
            <a:lvl4pPr marL="1440000" marR="0" lvl="3" indent="-2461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4pPr>
            <a:lvl5pPr marL="1800000" marR="0" lvl="4" indent="-2506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5pPr>
            <a:lvl6pPr marL="2160000" marR="0" lvl="5" indent="-2549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6pPr>
            <a:lvl7pPr marL="2520000" marR="0" lvl="6" indent="-2467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7pPr>
            <a:lvl8pPr marL="2880000" marR="0" lvl="7" indent="-2510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8pPr>
            <a:lvl9pPr marL="3240000" marR="0" lvl="8" indent="-2554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9pPr>
          </a:lstStyle>
          <a:p>
            <a:endParaRPr/>
          </a:p>
        </p:txBody>
      </p:sp>
    </p:spTree>
    <p:extLst>
      <p:ext uri="{BB962C8B-B14F-4D97-AF65-F5344CB8AC3E}">
        <p14:creationId xmlns:p14="http://schemas.microsoft.com/office/powerpoint/2010/main" val="243560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GB"/>
              <a:t>Planning Workshop VTW </a:t>
            </a:r>
            <a:endParaRPr lang="en-GB" dirty="0"/>
          </a:p>
        </p:txBody>
      </p:sp>
      <p:sp>
        <p:nvSpPr>
          <p:cNvPr id="4" name="Datumsplatzhalter 3"/>
          <p:cNvSpPr>
            <a:spLocks noGrp="1"/>
          </p:cNvSpPr>
          <p:nvPr>
            <p:ph type="dt" sz="half" idx="11"/>
          </p:nvPr>
        </p:nvSpPr>
        <p:spPr/>
        <p:txBody>
          <a:bodyPr/>
          <a:lstStyle/>
          <a:p>
            <a:endParaRPr lang="de-DE" dirty="0"/>
          </a:p>
        </p:txBody>
      </p:sp>
    </p:spTree>
    <p:extLst>
      <p:ext uri="{BB962C8B-B14F-4D97-AF65-F5344CB8AC3E}">
        <p14:creationId xmlns:p14="http://schemas.microsoft.com/office/powerpoint/2010/main" val="10453646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usszeile">
    <p:spTree>
      <p:nvGrpSpPr>
        <p:cNvPr id="1" name="Shape 64"/>
        <p:cNvGrpSpPr/>
        <p:nvPr/>
      </p:nvGrpSpPr>
      <p:grpSpPr>
        <a:xfrm>
          <a:off x="0" y="0"/>
          <a:ext cx="0" cy="0"/>
          <a:chOff x="0" y="0"/>
          <a:chExt cx="0" cy="0"/>
        </a:xfrm>
      </p:grpSpPr>
      <p:sp>
        <p:nvSpPr>
          <p:cNvPr id="65" name="Shape 65"/>
          <p:cNvSpPr txBox="1">
            <a:spLocks noGrp="1"/>
          </p:cNvSpPr>
          <p:nvPr>
            <p:ph type="ftr" idx="11"/>
          </p:nvPr>
        </p:nvSpPr>
        <p:spPr>
          <a:xfrm>
            <a:off x="3817033" y="6581000"/>
            <a:ext cx="4557931" cy="24622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000" b="1">
                <a:solidFill>
                  <a:srgbClr val="6E6452"/>
                </a:solidFill>
                <a:latin typeface="Arial Narrow"/>
                <a:ea typeface="Arial Narrow"/>
                <a:cs typeface="Arial Narrow"/>
                <a:sym typeface="Arial Narrow"/>
              </a:defRPr>
            </a:lvl1pPr>
            <a:lvl2pPr marL="457200" marR="0" lvl="1" indent="0" algn="l" rtl="0">
              <a:spcBef>
                <a:spcPts val="0"/>
              </a:spcBef>
              <a:spcAft>
                <a:spcPts val="0"/>
              </a:spcAft>
              <a:buNone/>
              <a:defRPr sz="2200" b="1" i="0" u="none" strike="noStrike" cap="none">
                <a:solidFill>
                  <a:srgbClr val="999999"/>
                </a:solidFill>
                <a:latin typeface="Arial"/>
                <a:ea typeface="Arial"/>
                <a:cs typeface="Arial"/>
                <a:sym typeface="Arial"/>
              </a:defRPr>
            </a:lvl2pPr>
            <a:lvl3pPr marL="914400" marR="0" lvl="2" indent="0" algn="l" rtl="0">
              <a:spcBef>
                <a:spcPts val="0"/>
              </a:spcBef>
              <a:spcAft>
                <a:spcPts val="0"/>
              </a:spcAft>
              <a:buNone/>
              <a:defRPr sz="2200" b="1" i="0" u="none" strike="noStrike" cap="none">
                <a:solidFill>
                  <a:srgbClr val="999999"/>
                </a:solidFill>
                <a:latin typeface="Arial"/>
                <a:ea typeface="Arial"/>
                <a:cs typeface="Arial"/>
                <a:sym typeface="Arial"/>
              </a:defRPr>
            </a:lvl3pPr>
            <a:lvl4pPr marL="1371600" marR="0" lvl="3" indent="0" algn="l" rtl="0">
              <a:spcBef>
                <a:spcPts val="0"/>
              </a:spcBef>
              <a:spcAft>
                <a:spcPts val="0"/>
              </a:spcAft>
              <a:buNone/>
              <a:defRPr sz="2200" b="1" i="0" u="none" strike="noStrike" cap="none">
                <a:solidFill>
                  <a:srgbClr val="999999"/>
                </a:solidFill>
                <a:latin typeface="Arial"/>
                <a:ea typeface="Arial"/>
                <a:cs typeface="Arial"/>
                <a:sym typeface="Arial"/>
              </a:defRPr>
            </a:lvl4pPr>
            <a:lvl5pPr marL="1828800" marR="0" lvl="4" indent="0" algn="l" rtl="0">
              <a:spcBef>
                <a:spcPts val="0"/>
              </a:spcBef>
              <a:spcAft>
                <a:spcPts val="0"/>
              </a:spcAft>
              <a:buNone/>
              <a:defRPr sz="2200" b="1" i="0" u="none" strike="noStrike" cap="none">
                <a:solidFill>
                  <a:srgbClr val="999999"/>
                </a:solidFill>
                <a:latin typeface="Arial"/>
                <a:ea typeface="Arial"/>
                <a:cs typeface="Arial"/>
                <a:sym typeface="Arial"/>
              </a:defRPr>
            </a:lvl5pPr>
            <a:lvl6pPr marL="2286000" marR="0" lvl="5" indent="0" algn="l" rtl="0">
              <a:spcBef>
                <a:spcPts val="0"/>
              </a:spcBef>
              <a:buNone/>
              <a:defRPr sz="2200" b="1" i="0" u="none" strike="noStrike" cap="none">
                <a:solidFill>
                  <a:srgbClr val="999999"/>
                </a:solidFill>
                <a:latin typeface="Arial"/>
                <a:ea typeface="Arial"/>
                <a:cs typeface="Arial"/>
                <a:sym typeface="Arial"/>
              </a:defRPr>
            </a:lvl6pPr>
            <a:lvl7pPr marL="2743200" marR="0" lvl="6" indent="0" algn="l" rtl="0">
              <a:spcBef>
                <a:spcPts val="0"/>
              </a:spcBef>
              <a:buNone/>
              <a:defRPr sz="2200" b="1" i="0" u="none" strike="noStrike" cap="none">
                <a:solidFill>
                  <a:srgbClr val="999999"/>
                </a:solidFill>
                <a:latin typeface="Arial"/>
                <a:ea typeface="Arial"/>
                <a:cs typeface="Arial"/>
                <a:sym typeface="Arial"/>
              </a:defRPr>
            </a:lvl7pPr>
            <a:lvl8pPr marL="3200400" marR="0" lvl="7" indent="0" algn="l" rtl="0">
              <a:spcBef>
                <a:spcPts val="0"/>
              </a:spcBef>
              <a:buNone/>
              <a:defRPr sz="2200" b="1" i="0" u="none" strike="noStrike" cap="none">
                <a:solidFill>
                  <a:srgbClr val="999999"/>
                </a:solidFill>
                <a:latin typeface="Arial"/>
                <a:ea typeface="Arial"/>
                <a:cs typeface="Arial"/>
                <a:sym typeface="Arial"/>
              </a:defRPr>
            </a:lvl8pPr>
            <a:lvl9pPr marL="3657600" marR="0" lvl="8" indent="0" algn="l" rtl="0">
              <a:spcBef>
                <a:spcPts val="0"/>
              </a:spcBef>
              <a:buNone/>
              <a:defRPr sz="2200" b="1" i="0" u="none" strike="noStrike" cap="none">
                <a:solidFill>
                  <a:srgbClr val="999999"/>
                </a:solidFill>
                <a:latin typeface="Arial"/>
                <a:ea typeface="Arial"/>
                <a:cs typeface="Arial"/>
                <a:sym typeface="Arial"/>
              </a:defRPr>
            </a:lvl9pPr>
          </a:lstStyle>
          <a:p>
            <a:endParaRPr/>
          </a:p>
        </p:txBody>
      </p:sp>
      <p:sp>
        <p:nvSpPr>
          <p:cNvPr id="66" name="Shape 66"/>
          <p:cNvSpPr txBox="1">
            <a:spLocks noGrp="1"/>
          </p:cNvSpPr>
          <p:nvPr>
            <p:ph type="dt" idx="10"/>
          </p:nvPr>
        </p:nvSpPr>
        <p:spPr>
          <a:xfrm>
            <a:off x="905539" y="6581000"/>
            <a:ext cx="1727200" cy="24622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000" b="0">
                <a:solidFill>
                  <a:srgbClr val="6E6452"/>
                </a:solidFill>
                <a:latin typeface="Arial Narrow"/>
                <a:ea typeface="Arial Narrow"/>
                <a:cs typeface="Arial Narrow"/>
                <a:sym typeface="Arial Narrow"/>
              </a:defRPr>
            </a:lvl1pPr>
            <a:lvl2pPr marL="457200" marR="0" lvl="1" indent="0" algn="l" rtl="0">
              <a:spcBef>
                <a:spcPts val="0"/>
              </a:spcBef>
              <a:spcAft>
                <a:spcPts val="0"/>
              </a:spcAft>
              <a:buNone/>
              <a:defRPr sz="2200" b="1" i="0" u="none" strike="noStrike" cap="none">
                <a:solidFill>
                  <a:srgbClr val="999999"/>
                </a:solidFill>
                <a:latin typeface="Arial"/>
                <a:ea typeface="Arial"/>
                <a:cs typeface="Arial"/>
                <a:sym typeface="Arial"/>
              </a:defRPr>
            </a:lvl2pPr>
            <a:lvl3pPr marL="914400" marR="0" lvl="2" indent="0" algn="l" rtl="0">
              <a:spcBef>
                <a:spcPts val="0"/>
              </a:spcBef>
              <a:spcAft>
                <a:spcPts val="0"/>
              </a:spcAft>
              <a:buNone/>
              <a:defRPr sz="2200" b="1" i="0" u="none" strike="noStrike" cap="none">
                <a:solidFill>
                  <a:srgbClr val="999999"/>
                </a:solidFill>
                <a:latin typeface="Arial"/>
                <a:ea typeface="Arial"/>
                <a:cs typeface="Arial"/>
                <a:sym typeface="Arial"/>
              </a:defRPr>
            </a:lvl3pPr>
            <a:lvl4pPr marL="1371600" marR="0" lvl="3" indent="0" algn="l" rtl="0">
              <a:spcBef>
                <a:spcPts val="0"/>
              </a:spcBef>
              <a:spcAft>
                <a:spcPts val="0"/>
              </a:spcAft>
              <a:buNone/>
              <a:defRPr sz="2200" b="1" i="0" u="none" strike="noStrike" cap="none">
                <a:solidFill>
                  <a:srgbClr val="999999"/>
                </a:solidFill>
                <a:latin typeface="Arial"/>
                <a:ea typeface="Arial"/>
                <a:cs typeface="Arial"/>
                <a:sym typeface="Arial"/>
              </a:defRPr>
            </a:lvl4pPr>
            <a:lvl5pPr marL="1828800" marR="0" lvl="4" indent="0" algn="l" rtl="0">
              <a:spcBef>
                <a:spcPts val="0"/>
              </a:spcBef>
              <a:spcAft>
                <a:spcPts val="0"/>
              </a:spcAft>
              <a:buNone/>
              <a:defRPr sz="2200" b="1" i="0" u="none" strike="noStrike" cap="none">
                <a:solidFill>
                  <a:srgbClr val="999999"/>
                </a:solidFill>
                <a:latin typeface="Arial"/>
                <a:ea typeface="Arial"/>
                <a:cs typeface="Arial"/>
                <a:sym typeface="Arial"/>
              </a:defRPr>
            </a:lvl5pPr>
            <a:lvl6pPr marL="2286000" marR="0" lvl="5" indent="0" algn="l" rtl="0">
              <a:spcBef>
                <a:spcPts val="0"/>
              </a:spcBef>
              <a:buNone/>
              <a:defRPr sz="2200" b="1" i="0" u="none" strike="noStrike" cap="none">
                <a:solidFill>
                  <a:srgbClr val="999999"/>
                </a:solidFill>
                <a:latin typeface="Arial"/>
                <a:ea typeface="Arial"/>
                <a:cs typeface="Arial"/>
                <a:sym typeface="Arial"/>
              </a:defRPr>
            </a:lvl6pPr>
            <a:lvl7pPr marL="2743200" marR="0" lvl="6" indent="0" algn="l" rtl="0">
              <a:spcBef>
                <a:spcPts val="0"/>
              </a:spcBef>
              <a:buNone/>
              <a:defRPr sz="2200" b="1" i="0" u="none" strike="noStrike" cap="none">
                <a:solidFill>
                  <a:srgbClr val="999999"/>
                </a:solidFill>
                <a:latin typeface="Arial"/>
                <a:ea typeface="Arial"/>
                <a:cs typeface="Arial"/>
                <a:sym typeface="Arial"/>
              </a:defRPr>
            </a:lvl7pPr>
            <a:lvl8pPr marL="3200400" marR="0" lvl="7" indent="0" algn="l" rtl="0">
              <a:spcBef>
                <a:spcPts val="0"/>
              </a:spcBef>
              <a:buNone/>
              <a:defRPr sz="2200" b="1" i="0" u="none" strike="noStrike" cap="none">
                <a:solidFill>
                  <a:srgbClr val="999999"/>
                </a:solidFill>
                <a:latin typeface="Arial"/>
                <a:ea typeface="Arial"/>
                <a:cs typeface="Arial"/>
                <a:sym typeface="Arial"/>
              </a:defRPr>
            </a:lvl8pPr>
            <a:lvl9pPr marL="3657600" marR="0" lvl="8" indent="0" algn="l" rtl="0">
              <a:spcBef>
                <a:spcPts val="0"/>
              </a:spcBef>
              <a:buNone/>
              <a:defRPr sz="2200" b="1" i="0" u="none" strike="noStrike" cap="none">
                <a:solidFill>
                  <a:srgbClr val="999999"/>
                </a:solidFill>
                <a:latin typeface="Arial"/>
                <a:ea typeface="Arial"/>
                <a:cs typeface="Arial"/>
                <a:sym typeface="Arial"/>
              </a:defRPr>
            </a:lvl9pPr>
          </a:lstStyle>
          <a:p>
            <a:endParaRPr/>
          </a:p>
        </p:txBody>
      </p:sp>
    </p:spTree>
    <p:extLst>
      <p:ext uri="{BB962C8B-B14F-4D97-AF65-F5344CB8AC3E}">
        <p14:creationId xmlns:p14="http://schemas.microsoft.com/office/powerpoint/2010/main" val="454556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Headline, Subhead, Bulletpoints, Bild">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912000" y="1483201"/>
            <a:ext cx="10368000" cy="61792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0" i="0" u="none" strike="noStrike" cap="none">
                <a:solidFill>
                  <a:srgbClr val="6E6452"/>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57200" marR="0" lvl="5" indent="0" algn="l" rtl="0">
              <a:spcBef>
                <a:spcPts val="0"/>
              </a:spcBef>
              <a:spcAft>
                <a:spcPts val="0"/>
              </a:spcAft>
              <a:buNone/>
              <a:defRPr sz="3600" b="0" i="0" u="none" strike="noStrike" cap="none">
                <a:solidFill>
                  <a:schemeClr val="dk1"/>
                </a:solidFill>
                <a:latin typeface="Arial"/>
                <a:ea typeface="Arial"/>
                <a:cs typeface="Arial"/>
                <a:sym typeface="Arial"/>
              </a:defRPr>
            </a:lvl6pPr>
            <a:lvl7pPr marL="914400" marR="0" lvl="6" indent="0" algn="l" rtl="0">
              <a:spcBef>
                <a:spcPts val="0"/>
              </a:spcBef>
              <a:spcAft>
                <a:spcPts val="0"/>
              </a:spcAft>
              <a:buNone/>
              <a:defRPr sz="3600" b="0" i="0" u="none" strike="noStrike" cap="none">
                <a:solidFill>
                  <a:schemeClr val="dk1"/>
                </a:solidFill>
                <a:latin typeface="Arial"/>
                <a:ea typeface="Arial"/>
                <a:cs typeface="Arial"/>
                <a:sym typeface="Arial"/>
              </a:defRPr>
            </a:lvl7pPr>
            <a:lvl8pPr marL="1371600" marR="0" lvl="7" indent="0" algn="l" rtl="0">
              <a:spcBef>
                <a:spcPts val="0"/>
              </a:spcBef>
              <a:spcAft>
                <a:spcPts val="0"/>
              </a:spcAft>
              <a:buNone/>
              <a:defRPr sz="3600" b="0" i="0" u="none" strike="noStrike" cap="none">
                <a:solidFill>
                  <a:schemeClr val="dk1"/>
                </a:solidFill>
                <a:latin typeface="Arial"/>
                <a:ea typeface="Arial"/>
                <a:cs typeface="Arial"/>
                <a:sym typeface="Arial"/>
              </a:defRPr>
            </a:lvl8pPr>
            <a:lvl9pPr marL="1828800" marR="0" lvl="8" indent="0" algn="l" rtl="0">
              <a:spcBef>
                <a:spcPts val="0"/>
              </a:spcBef>
              <a:spcAft>
                <a:spcPts val="0"/>
              </a:spcAft>
              <a:buNone/>
              <a:defRPr sz="3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817033" y="6581000"/>
            <a:ext cx="4557931" cy="24622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000" b="1">
                <a:solidFill>
                  <a:srgbClr val="6E6452"/>
                </a:solidFill>
                <a:latin typeface="Arial Narrow"/>
                <a:ea typeface="Arial Narrow"/>
                <a:cs typeface="Arial Narrow"/>
                <a:sym typeface="Arial Narrow"/>
              </a:defRPr>
            </a:lvl1pPr>
            <a:lvl2pPr marL="457200" marR="0" lvl="1" indent="0" algn="l" rtl="0">
              <a:spcBef>
                <a:spcPts val="0"/>
              </a:spcBef>
              <a:spcAft>
                <a:spcPts val="0"/>
              </a:spcAft>
              <a:buNone/>
              <a:defRPr sz="2200" b="1" i="0" u="none" strike="noStrike" cap="none">
                <a:solidFill>
                  <a:srgbClr val="999999"/>
                </a:solidFill>
                <a:latin typeface="Arial"/>
                <a:ea typeface="Arial"/>
                <a:cs typeface="Arial"/>
                <a:sym typeface="Arial"/>
              </a:defRPr>
            </a:lvl2pPr>
            <a:lvl3pPr marL="914400" marR="0" lvl="2" indent="0" algn="l" rtl="0">
              <a:spcBef>
                <a:spcPts val="0"/>
              </a:spcBef>
              <a:spcAft>
                <a:spcPts val="0"/>
              </a:spcAft>
              <a:buNone/>
              <a:defRPr sz="2200" b="1" i="0" u="none" strike="noStrike" cap="none">
                <a:solidFill>
                  <a:srgbClr val="999999"/>
                </a:solidFill>
                <a:latin typeface="Arial"/>
                <a:ea typeface="Arial"/>
                <a:cs typeface="Arial"/>
                <a:sym typeface="Arial"/>
              </a:defRPr>
            </a:lvl3pPr>
            <a:lvl4pPr marL="1371600" marR="0" lvl="3" indent="0" algn="l" rtl="0">
              <a:spcBef>
                <a:spcPts val="0"/>
              </a:spcBef>
              <a:spcAft>
                <a:spcPts val="0"/>
              </a:spcAft>
              <a:buNone/>
              <a:defRPr sz="2200" b="1" i="0" u="none" strike="noStrike" cap="none">
                <a:solidFill>
                  <a:srgbClr val="999999"/>
                </a:solidFill>
                <a:latin typeface="Arial"/>
                <a:ea typeface="Arial"/>
                <a:cs typeface="Arial"/>
                <a:sym typeface="Arial"/>
              </a:defRPr>
            </a:lvl4pPr>
            <a:lvl5pPr marL="1828800" marR="0" lvl="4" indent="0" algn="l" rtl="0">
              <a:spcBef>
                <a:spcPts val="0"/>
              </a:spcBef>
              <a:spcAft>
                <a:spcPts val="0"/>
              </a:spcAft>
              <a:buNone/>
              <a:defRPr sz="2200" b="1" i="0" u="none" strike="noStrike" cap="none">
                <a:solidFill>
                  <a:srgbClr val="999999"/>
                </a:solidFill>
                <a:latin typeface="Arial"/>
                <a:ea typeface="Arial"/>
                <a:cs typeface="Arial"/>
                <a:sym typeface="Arial"/>
              </a:defRPr>
            </a:lvl5pPr>
            <a:lvl6pPr marL="2286000" marR="0" lvl="5" indent="0" algn="l" rtl="0">
              <a:spcBef>
                <a:spcPts val="0"/>
              </a:spcBef>
              <a:buNone/>
              <a:defRPr sz="2200" b="1" i="0" u="none" strike="noStrike" cap="none">
                <a:solidFill>
                  <a:srgbClr val="999999"/>
                </a:solidFill>
                <a:latin typeface="Arial"/>
                <a:ea typeface="Arial"/>
                <a:cs typeface="Arial"/>
                <a:sym typeface="Arial"/>
              </a:defRPr>
            </a:lvl6pPr>
            <a:lvl7pPr marL="2743200" marR="0" lvl="6" indent="0" algn="l" rtl="0">
              <a:spcBef>
                <a:spcPts val="0"/>
              </a:spcBef>
              <a:buNone/>
              <a:defRPr sz="2200" b="1" i="0" u="none" strike="noStrike" cap="none">
                <a:solidFill>
                  <a:srgbClr val="999999"/>
                </a:solidFill>
                <a:latin typeface="Arial"/>
                <a:ea typeface="Arial"/>
                <a:cs typeface="Arial"/>
                <a:sym typeface="Arial"/>
              </a:defRPr>
            </a:lvl7pPr>
            <a:lvl8pPr marL="3200400" marR="0" lvl="7" indent="0" algn="l" rtl="0">
              <a:spcBef>
                <a:spcPts val="0"/>
              </a:spcBef>
              <a:buNone/>
              <a:defRPr sz="2200" b="1" i="0" u="none" strike="noStrike" cap="none">
                <a:solidFill>
                  <a:srgbClr val="999999"/>
                </a:solidFill>
                <a:latin typeface="Arial"/>
                <a:ea typeface="Arial"/>
                <a:cs typeface="Arial"/>
                <a:sym typeface="Arial"/>
              </a:defRPr>
            </a:lvl8pPr>
            <a:lvl9pPr marL="3657600" marR="0" lvl="8" indent="0" algn="l" rtl="0">
              <a:spcBef>
                <a:spcPts val="0"/>
              </a:spcBef>
              <a:buNone/>
              <a:defRPr sz="2200" b="1" i="0" u="none" strike="noStrike" cap="none">
                <a:solidFill>
                  <a:srgbClr val="999999"/>
                </a:solidFill>
                <a:latin typeface="Arial"/>
                <a:ea typeface="Arial"/>
                <a:cs typeface="Arial"/>
                <a:sym typeface="Arial"/>
              </a:defRPr>
            </a:lvl9pPr>
          </a:lstStyle>
          <a:p>
            <a:endParaRPr/>
          </a:p>
        </p:txBody>
      </p:sp>
      <p:sp>
        <p:nvSpPr>
          <p:cNvPr id="43" name="Shape 43"/>
          <p:cNvSpPr txBox="1">
            <a:spLocks noGrp="1"/>
          </p:cNvSpPr>
          <p:nvPr>
            <p:ph type="dt" idx="10"/>
          </p:nvPr>
        </p:nvSpPr>
        <p:spPr>
          <a:xfrm>
            <a:off x="905539" y="6581000"/>
            <a:ext cx="1727200" cy="24622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000" b="0">
                <a:solidFill>
                  <a:srgbClr val="6E6452"/>
                </a:solidFill>
                <a:latin typeface="Arial Narrow"/>
                <a:ea typeface="Arial Narrow"/>
                <a:cs typeface="Arial Narrow"/>
                <a:sym typeface="Arial Narrow"/>
              </a:defRPr>
            </a:lvl1pPr>
            <a:lvl2pPr marL="457200" marR="0" lvl="1" indent="0" algn="l" rtl="0">
              <a:spcBef>
                <a:spcPts val="0"/>
              </a:spcBef>
              <a:spcAft>
                <a:spcPts val="0"/>
              </a:spcAft>
              <a:buNone/>
              <a:defRPr sz="2200" b="1" i="0" u="none" strike="noStrike" cap="none">
                <a:solidFill>
                  <a:srgbClr val="999999"/>
                </a:solidFill>
                <a:latin typeface="Arial"/>
                <a:ea typeface="Arial"/>
                <a:cs typeface="Arial"/>
                <a:sym typeface="Arial"/>
              </a:defRPr>
            </a:lvl2pPr>
            <a:lvl3pPr marL="914400" marR="0" lvl="2" indent="0" algn="l" rtl="0">
              <a:spcBef>
                <a:spcPts val="0"/>
              </a:spcBef>
              <a:spcAft>
                <a:spcPts val="0"/>
              </a:spcAft>
              <a:buNone/>
              <a:defRPr sz="2200" b="1" i="0" u="none" strike="noStrike" cap="none">
                <a:solidFill>
                  <a:srgbClr val="999999"/>
                </a:solidFill>
                <a:latin typeface="Arial"/>
                <a:ea typeface="Arial"/>
                <a:cs typeface="Arial"/>
                <a:sym typeface="Arial"/>
              </a:defRPr>
            </a:lvl3pPr>
            <a:lvl4pPr marL="1371600" marR="0" lvl="3" indent="0" algn="l" rtl="0">
              <a:spcBef>
                <a:spcPts val="0"/>
              </a:spcBef>
              <a:spcAft>
                <a:spcPts val="0"/>
              </a:spcAft>
              <a:buNone/>
              <a:defRPr sz="2200" b="1" i="0" u="none" strike="noStrike" cap="none">
                <a:solidFill>
                  <a:srgbClr val="999999"/>
                </a:solidFill>
                <a:latin typeface="Arial"/>
                <a:ea typeface="Arial"/>
                <a:cs typeface="Arial"/>
                <a:sym typeface="Arial"/>
              </a:defRPr>
            </a:lvl4pPr>
            <a:lvl5pPr marL="1828800" marR="0" lvl="4" indent="0" algn="l" rtl="0">
              <a:spcBef>
                <a:spcPts val="0"/>
              </a:spcBef>
              <a:spcAft>
                <a:spcPts val="0"/>
              </a:spcAft>
              <a:buNone/>
              <a:defRPr sz="2200" b="1" i="0" u="none" strike="noStrike" cap="none">
                <a:solidFill>
                  <a:srgbClr val="999999"/>
                </a:solidFill>
                <a:latin typeface="Arial"/>
                <a:ea typeface="Arial"/>
                <a:cs typeface="Arial"/>
                <a:sym typeface="Arial"/>
              </a:defRPr>
            </a:lvl5pPr>
            <a:lvl6pPr marL="2286000" marR="0" lvl="5" indent="0" algn="l" rtl="0">
              <a:spcBef>
                <a:spcPts val="0"/>
              </a:spcBef>
              <a:buNone/>
              <a:defRPr sz="2200" b="1" i="0" u="none" strike="noStrike" cap="none">
                <a:solidFill>
                  <a:srgbClr val="999999"/>
                </a:solidFill>
                <a:latin typeface="Arial"/>
                <a:ea typeface="Arial"/>
                <a:cs typeface="Arial"/>
                <a:sym typeface="Arial"/>
              </a:defRPr>
            </a:lvl6pPr>
            <a:lvl7pPr marL="2743200" marR="0" lvl="6" indent="0" algn="l" rtl="0">
              <a:spcBef>
                <a:spcPts val="0"/>
              </a:spcBef>
              <a:buNone/>
              <a:defRPr sz="2200" b="1" i="0" u="none" strike="noStrike" cap="none">
                <a:solidFill>
                  <a:srgbClr val="999999"/>
                </a:solidFill>
                <a:latin typeface="Arial"/>
                <a:ea typeface="Arial"/>
                <a:cs typeface="Arial"/>
                <a:sym typeface="Arial"/>
              </a:defRPr>
            </a:lvl7pPr>
            <a:lvl8pPr marL="3200400" marR="0" lvl="7" indent="0" algn="l" rtl="0">
              <a:spcBef>
                <a:spcPts val="0"/>
              </a:spcBef>
              <a:buNone/>
              <a:defRPr sz="2200" b="1" i="0" u="none" strike="noStrike" cap="none">
                <a:solidFill>
                  <a:srgbClr val="999999"/>
                </a:solidFill>
                <a:latin typeface="Arial"/>
                <a:ea typeface="Arial"/>
                <a:cs typeface="Arial"/>
                <a:sym typeface="Arial"/>
              </a:defRPr>
            </a:lvl8pPr>
            <a:lvl9pPr marL="3657600" marR="0" lvl="8" indent="0" algn="l" rtl="0">
              <a:spcBef>
                <a:spcPts val="0"/>
              </a:spcBef>
              <a:buNone/>
              <a:defRPr sz="2200" b="1" i="0" u="none" strike="noStrike" cap="none">
                <a:solidFill>
                  <a:srgbClr val="999999"/>
                </a:solidFill>
                <a:latin typeface="Arial"/>
                <a:ea typeface="Arial"/>
                <a:cs typeface="Arial"/>
                <a:sym typeface="Arial"/>
              </a:defRPr>
            </a:lvl9pPr>
          </a:lstStyle>
          <a:p>
            <a:endParaRPr/>
          </a:p>
        </p:txBody>
      </p:sp>
      <p:sp>
        <p:nvSpPr>
          <p:cNvPr id="44" name="Shape 44"/>
          <p:cNvSpPr txBox="1">
            <a:spLocks noGrp="1"/>
          </p:cNvSpPr>
          <p:nvPr>
            <p:ph type="body" idx="1"/>
          </p:nvPr>
        </p:nvSpPr>
        <p:spPr>
          <a:xfrm>
            <a:off x="912001" y="2448001"/>
            <a:ext cx="7679999" cy="381599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800"/>
              </a:spcAft>
              <a:buClr>
                <a:srgbClr val="C80F0F"/>
              </a:buClr>
              <a:buFont typeface="Arial"/>
              <a:buNone/>
              <a:defRPr sz="1800" b="0" i="0" u="none" strike="noStrike" cap="none">
                <a:solidFill>
                  <a:srgbClr val="6E6452"/>
                </a:solidFill>
                <a:latin typeface="Arial"/>
                <a:ea typeface="Arial"/>
                <a:cs typeface="Arial"/>
                <a:sym typeface="Arial"/>
              </a:defRPr>
            </a:lvl1pPr>
            <a:lvl2pPr marL="360000" marR="0" lvl="1" indent="-245700" algn="l" rtl="0">
              <a:spcBef>
                <a:spcPts val="400"/>
              </a:spcBef>
              <a:spcAft>
                <a:spcPts val="800"/>
              </a:spcAft>
              <a:buClr>
                <a:srgbClr val="C80F0F"/>
              </a:buClr>
              <a:buSzPct val="100000"/>
              <a:buFont typeface="Arial"/>
              <a:buChar char="•"/>
              <a:defRPr sz="1800" b="0" i="0" u="none" strike="noStrike" cap="none">
                <a:solidFill>
                  <a:srgbClr val="6E6452"/>
                </a:solidFill>
                <a:latin typeface="Arial"/>
                <a:ea typeface="Arial"/>
                <a:cs typeface="Arial"/>
                <a:sym typeface="Arial"/>
              </a:defRPr>
            </a:lvl2pPr>
            <a:lvl3pPr marL="720000" marR="0" lvl="2" indent="-2501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3pPr>
            <a:lvl4pPr marL="1080000" marR="0" lvl="3" indent="-2544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4pPr>
            <a:lvl5pPr marL="1440000" marR="0" lvl="4" indent="-2461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5pPr>
            <a:lvl6pPr marL="1800000" marR="0" lvl="5" indent="-2506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6pPr>
            <a:lvl7pPr marL="2160000" marR="0" lvl="6" indent="-2549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7pPr>
            <a:lvl8pPr marL="2520000" marR="0" lvl="7" indent="-246700"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8pPr>
            <a:lvl9pPr marL="2880000" marR="0" lvl="8" indent="-251099" algn="l" rtl="0">
              <a:spcBef>
                <a:spcPts val="400"/>
              </a:spcBef>
              <a:spcAft>
                <a:spcPts val="800"/>
              </a:spcAft>
              <a:buClr>
                <a:srgbClr val="6E6452"/>
              </a:buClr>
              <a:buSzPct val="100000"/>
              <a:buFont typeface="Arial"/>
              <a:buChar char="•"/>
              <a:defRPr sz="1800" b="0" i="0" u="none" strike="noStrike" cap="none">
                <a:solidFill>
                  <a:srgbClr val="6E6452"/>
                </a:solidFill>
                <a:latin typeface="Arial"/>
                <a:ea typeface="Arial"/>
                <a:cs typeface="Arial"/>
                <a:sym typeface="Arial"/>
              </a:defRPr>
            </a:lvl9pPr>
          </a:lstStyle>
          <a:p>
            <a:endParaRPr/>
          </a:p>
        </p:txBody>
      </p:sp>
      <p:sp>
        <p:nvSpPr>
          <p:cNvPr id="45" name="Shape 45"/>
          <p:cNvSpPr>
            <a:spLocks noGrp="1"/>
          </p:cNvSpPr>
          <p:nvPr>
            <p:ph type="pic" idx="2"/>
          </p:nvPr>
        </p:nvSpPr>
        <p:spPr>
          <a:xfrm>
            <a:off x="9048000" y="2448000"/>
            <a:ext cx="3144000" cy="2052000"/>
          </a:xfrm>
          <a:prstGeom prst="rect">
            <a:avLst/>
          </a:prstGeom>
          <a:noFill/>
          <a:ln>
            <a:noFill/>
          </a:ln>
        </p:spPr>
        <p:txBody>
          <a:bodyPr lIns="91425" tIns="91425" rIns="91425" bIns="91425" anchor="t" anchorCtr="0"/>
          <a:lstStyle>
            <a:lvl1pPr marL="0" marR="0" lvl="0" indent="0" algn="l" rtl="0">
              <a:spcBef>
                <a:spcPts val="400"/>
              </a:spcBef>
              <a:spcAft>
                <a:spcPts val="800"/>
              </a:spcAft>
              <a:buClr>
                <a:srgbClr val="C80F0F"/>
              </a:buClr>
              <a:buFont typeface="Arial"/>
              <a:buNone/>
              <a:defRPr sz="1800" b="0" i="0" u="none" strike="noStrike" cap="none">
                <a:solidFill>
                  <a:srgbClr val="6E6452"/>
                </a:solidFill>
                <a:latin typeface="Arial"/>
                <a:ea typeface="Arial"/>
                <a:cs typeface="Arial"/>
                <a:sym typeface="Arial"/>
              </a:defRPr>
            </a:lvl1pPr>
            <a:lvl2pPr marL="457200" marR="0" lvl="1" indent="0" algn="l" rtl="0">
              <a:spcBef>
                <a:spcPts val="400"/>
              </a:spcBef>
              <a:spcAft>
                <a:spcPts val="800"/>
              </a:spcAft>
              <a:buClr>
                <a:srgbClr val="6E6452"/>
              </a:buClr>
              <a:buFont typeface="Arial"/>
              <a:buNone/>
              <a:defRPr sz="2800" b="0" i="0" u="none" strike="noStrike" cap="none">
                <a:solidFill>
                  <a:srgbClr val="6E6452"/>
                </a:solidFill>
                <a:latin typeface="Arial"/>
                <a:ea typeface="Arial"/>
                <a:cs typeface="Arial"/>
                <a:sym typeface="Arial"/>
              </a:defRPr>
            </a:lvl2pPr>
            <a:lvl3pPr marL="914400" marR="0" lvl="2" indent="0" algn="l" rtl="0">
              <a:spcBef>
                <a:spcPts val="400"/>
              </a:spcBef>
              <a:spcAft>
                <a:spcPts val="800"/>
              </a:spcAft>
              <a:buClr>
                <a:srgbClr val="6E6452"/>
              </a:buClr>
              <a:buFont typeface="Arial"/>
              <a:buNone/>
              <a:defRPr sz="2400" b="0" i="0" u="none" strike="noStrike" cap="none">
                <a:solidFill>
                  <a:srgbClr val="6E6452"/>
                </a:solidFill>
                <a:latin typeface="Arial"/>
                <a:ea typeface="Arial"/>
                <a:cs typeface="Arial"/>
                <a:sym typeface="Arial"/>
              </a:defRPr>
            </a:lvl3pPr>
            <a:lvl4pPr marL="1371600" marR="0" lvl="3" indent="0" algn="l" rtl="0">
              <a:spcBef>
                <a:spcPts val="400"/>
              </a:spcBef>
              <a:spcAft>
                <a:spcPts val="800"/>
              </a:spcAft>
              <a:buClr>
                <a:srgbClr val="6E6452"/>
              </a:buClr>
              <a:buFont typeface="Arial"/>
              <a:buNone/>
              <a:defRPr sz="2000" b="0" i="0" u="none" strike="noStrike" cap="none">
                <a:solidFill>
                  <a:srgbClr val="6E6452"/>
                </a:solidFill>
                <a:latin typeface="Arial"/>
                <a:ea typeface="Arial"/>
                <a:cs typeface="Arial"/>
                <a:sym typeface="Arial"/>
              </a:defRPr>
            </a:lvl4pPr>
            <a:lvl5pPr marL="1828800" marR="0" lvl="4" indent="0" algn="l" rtl="0">
              <a:spcBef>
                <a:spcPts val="400"/>
              </a:spcBef>
              <a:spcAft>
                <a:spcPts val="800"/>
              </a:spcAft>
              <a:buClr>
                <a:srgbClr val="6E6452"/>
              </a:buClr>
              <a:buFont typeface="Arial"/>
              <a:buNone/>
              <a:defRPr sz="2000" b="0" i="0" u="none" strike="noStrike" cap="none">
                <a:solidFill>
                  <a:srgbClr val="6E6452"/>
                </a:solidFill>
                <a:latin typeface="Arial"/>
                <a:ea typeface="Arial"/>
                <a:cs typeface="Arial"/>
                <a:sym typeface="Arial"/>
              </a:defRPr>
            </a:lvl5pPr>
            <a:lvl6pPr marL="2286000" marR="0" lvl="5" indent="0" algn="l" rtl="0">
              <a:spcBef>
                <a:spcPts val="400"/>
              </a:spcBef>
              <a:spcAft>
                <a:spcPts val="800"/>
              </a:spcAft>
              <a:buClr>
                <a:srgbClr val="6E6452"/>
              </a:buClr>
              <a:buFont typeface="Arial"/>
              <a:buNone/>
              <a:defRPr sz="2000" b="0" i="0" u="none" strike="noStrike" cap="none">
                <a:solidFill>
                  <a:srgbClr val="6E6452"/>
                </a:solidFill>
                <a:latin typeface="Arial"/>
                <a:ea typeface="Arial"/>
                <a:cs typeface="Arial"/>
                <a:sym typeface="Arial"/>
              </a:defRPr>
            </a:lvl6pPr>
            <a:lvl7pPr marL="2743200" marR="0" lvl="6" indent="0" algn="l" rtl="0">
              <a:spcBef>
                <a:spcPts val="400"/>
              </a:spcBef>
              <a:spcAft>
                <a:spcPts val="800"/>
              </a:spcAft>
              <a:buClr>
                <a:srgbClr val="6E6452"/>
              </a:buClr>
              <a:buFont typeface="Arial"/>
              <a:buNone/>
              <a:defRPr sz="2000" b="0" i="0" u="none" strike="noStrike" cap="none">
                <a:solidFill>
                  <a:srgbClr val="6E6452"/>
                </a:solidFill>
                <a:latin typeface="Arial"/>
                <a:ea typeface="Arial"/>
                <a:cs typeface="Arial"/>
                <a:sym typeface="Arial"/>
              </a:defRPr>
            </a:lvl7pPr>
            <a:lvl8pPr marL="3200400" marR="0" lvl="7" indent="0" algn="l" rtl="0">
              <a:spcBef>
                <a:spcPts val="400"/>
              </a:spcBef>
              <a:spcAft>
                <a:spcPts val="800"/>
              </a:spcAft>
              <a:buClr>
                <a:srgbClr val="6E6452"/>
              </a:buClr>
              <a:buFont typeface="Arial"/>
              <a:buNone/>
              <a:defRPr sz="2000" b="0" i="0" u="none" strike="noStrike" cap="none">
                <a:solidFill>
                  <a:srgbClr val="6E6452"/>
                </a:solidFill>
                <a:latin typeface="Arial"/>
                <a:ea typeface="Arial"/>
                <a:cs typeface="Arial"/>
                <a:sym typeface="Arial"/>
              </a:defRPr>
            </a:lvl8pPr>
            <a:lvl9pPr marL="3657600" marR="0" lvl="8" indent="0" algn="l" rtl="0">
              <a:spcBef>
                <a:spcPts val="400"/>
              </a:spcBef>
              <a:spcAft>
                <a:spcPts val="800"/>
              </a:spcAft>
              <a:buClr>
                <a:srgbClr val="6E6452"/>
              </a:buClr>
              <a:buFont typeface="Arial"/>
              <a:buNone/>
              <a:defRPr sz="2000" b="0" i="0" u="none" strike="noStrike" cap="none">
                <a:solidFill>
                  <a:srgbClr val="6E6452"/>
                </a:solidFill>
                <a:latin typeface="Arial"/>
                <a:ea typeface="Arial"/>
                <a:cs typeface="Arial"/>
                <a:sym typeface="Arial"/>
              </a:defRPr>
            </a:lvl9pPr>
          </a:lstStyle>
          <a:p>
            <a:endParaRPr/>
          </a:p>
        </p:txBody>
      </p:sp>
    </p:spTree>
    <p:extLst>
      <p:ext uri="{BB962C8B-B14F-4D97-AF65-F5344CB8AC3E}">
        <p14:creationId xmlns:p14="http://schemas.microsoft.com/office/powerpoint/2010/main" val="6989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110B6-F045-40C9-B290-55CBDF94801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A46D8CB-69F0-4C43-9EFB-EABD81F52BA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79A1329-D67F-4094-82A4-18CEE66BC85F}"/>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5" name="Fußzeilenplatzhalter 4">
            <a:extLst>
              <a:ext uri="{FF2B5EF4-FFF2-40B4-BE49-F238E27FC236}">
                <a16:creationId xmlns:a16="http://schemas.microsoft.com/office/drawing/2014/main" id="{250D17A2-0FA4-4486-BB1D-2C710EC197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84007E3-2C3C-49C1-9B0D-A8F7467D093E}"/>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31054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F461F-8A7A-45D7-97B1-70C42CD9FC5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64D37E4-3016-4C3F-A0F4-43C45A5449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4C8AE0C-518D-476D-9144-F7045E8BB451}"/>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5" name="Fußzeilenplatzhalter 4">
            <a:extLst>
              <a:ext uri="{FF2B5EF4-FFF2-40B4-BE49-F238E27FC236}">
                <a16:creationId xmlns:a16="http://schemas.microsoft.com/office/drawing/2014/main" id="{B24A4337-11DA-4273-8BE2-077A6F8844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33BA2D-FFEF-4CC7-A65C-B4114915424B}"/>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151796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6A350-F894-49A8-886E-43FB476211C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B9CBDC6-F59B-49BB-BB06-C4920576DD2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936B676-73E0-4F20-8EE1-A75B25C4F77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F5E0E98-774E-46DB-9AC5-159B02BF6355}"/>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6" name="Fußzeilenplatzhalter 5">
            <a:extLst>
              <a:ext uri="{FF2B5EF4-FFF2-40B4-BE49-F238E27FC236}">
                <a16:creationId xmlns:a16="http://schemas.microsoft.com/office/drawing/2014/main" id="{CFC9C59A-B62B-4271-85F7-75D66778886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925A193-AF9B-41DE-8F8F-8C107FF6942D}"/>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234452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1E3EC-BEB1-42BF-B2B4-D5E0F75505C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A20D9A3-9133-410A-9A0B-063F4593C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659843-227D-4A0B-A056-A748F18161D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CCDC5BA-79AF-4B00-B71E-FA96EF766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BAB863F-2960-4180-A707-F3CA676FF93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DB27AC6-7048-4D99-85AE-0BC8A20B913B}"/>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8" name="Fußzeilenplatzhalter 7">
            <a:extLst>
              <a:ext uri="{FF2B5EF4-FFF2-40B4-BE49-F238E27FC236}">
                <a16:creationId xmlns:a16="http://schemas.microsoft.com/office/drawing/2014/main" id="{20ED610F-5D44-4097-8C67-7A42506BBA3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7DDF5E3-AD59-434E-A87F-A916ACA32E2B}"/>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371104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D3D57-BA59-43AD-9961-4A83F615243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2935638-C7B1-47BD-9CFC-67B87E5EEFB3}"/>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4" name="Fußzeilenplatzhalter 3">
            <a:extLst>
              <a:ext uri="{FF2B5EF4-FFF2-40B4-BE49-F238E27FC236}">
                <a16:creationId xmlns:a16="http://schemas.microsoft.com/office/drawing/2014/main" id="{8F7EA247-808A-4FE8-88C0-6D3E6EC79D1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08B5712-2B63-4738-9166-991B2EF58366}"/>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171245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47D9350-56DC-4782-8550-A94CB81ADD1D}"/>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3" name="Fußzeilenplatzhalter 2">
            <a:extLst>
              <a:ext uri="{FF2B5EF4-FFF2-40B4-BE49-F238E27FC236}">
                <a16:creationId xmlns:a16="http://schemas.microsoft.com/office/drawing/2014/main" id="{C0682288-1D60-4CF5-B9B0-28CE6D7E756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815E6AF-834F-487B-A9FE-42BAED5B4E54}"/>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75912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F90739-3268-427D-9C27-78C64A89753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567BF79-437B-4C96-BBF3-9CB9C89B5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6546A40-3CB6-478E-8108-826B20C2B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7617D1F-9729-4AF7-ADF0-8CAF93CA70F7}"/>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6" name="Fußzeilenplatzhalter 5">
            <a:extLst>
              <a:ext uri="{FF2B5EF4-FFF2-40B4-BE49-F238E27FC236}">
                <a16:creationId xmlns:a16="http://schemas.microsoft.com/office/drawing/2014/main" id="{F5A0A3AA-C86F-4A53-882F-82E3E4FB637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E203A79-4BDB-4597-8224-CDD2D7EC349E}"/>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92839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D0E34-5D76-41DD-A63A-F80F6708518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DC13F65-4289-4A30-B437-A29753FF9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A16C32F-A7FB-415A-9B66-70977591F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C069563-7A28-4880-82F6-EE7D78D3C518}"/>
              </a:ext>
            </a:extLst>
          </p:cNvPr>
          <p:cNvSpPr>
            <a:spLocks noGrp="1"/>
          </p:cNvSpPr>
          <p:nvPr>
            <p:ph type="dt" sz="half" idx="10"/>
          </p:nvPr>
        </p:nvSpPr>
        <p:spPr/>
        <p:txBody>
          <a:bodyPr/>
          <a:lstStyle/>
          <a:p>
            <a:fld id="{480A18FB-FC28-4767-A2BD-F8B4B93169A4}" type="datetimeFigureOut">
              <a:rPr lang="de-DE" smtClean="0"/>
              <a:t>21.10.2021</a:t>
            </a:fld>
            <a:endParaRPr lang="de-DE"/>
          </a:p>
        </p:txBody>
      </p:sp>
      <p:sp>
        <p:nvSpPr>
          <p:cNvPr id="6" name="Fußzeilenplatzhalter 5">
            <a:extLst>
              <a:ext uri="{FF2B5EF4-FFF2-40B4-BE49-F238E27FC236}">
                <a16:creationId xmlns:a16="http://schemas.microsoft.com/office/drawing/2014/main" id="{6DEE6F59-4DDC-471A-9BD8-5F76F14411B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3A45AC-3F41-451A-9023-E42D7B638CD0}"/>
              </a:ext>
            </a:extLst>
          </p:cNvPr>
          <p:cNvSpPr>
            <a:spLocks noGrp="1"/>
          </p:cNvSpPr>
          <p:nvPr>
            <p:ph type="sldNum" sz="quarter" idx="12"/>
          </p:nvPr>
        </p:nvSpPr>
        <p:spPr/>
        <p:txBody>
          <a:bodyPr/>
          <a:lstStyle/>
          <a:p>
            <a:fld id="{1DBE7B3D-C169-4052-AA0E-0AC88E4DCD54}" type="slidenum">
              <a:rPr lang="de-DE" smtClean="0"/>
              <a:t>‹Nr.›</a:t>
            </a:fld>
            <a:endParaRPr lang="de-DE"/>
          </a:p>
        </p:txBody>
      </p:sp>
    </p:spTree>
    <p:extLst>
      <p:ext uri="{BB962C8B-B14F-4D97-AF65-F5344CB8AC3E}">
        <p14:creationId xmlns:p14="http://schemas.microsoft.com/office/powerpoint/2010/main" val="306978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8253335-6DF0-4B03-BA31-AFB3BFFB5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E99CD29-45FE-45E7-990B-4B9CB2A64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DB6828C-73C8-4455-838E-CEF231BF12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A18FB-FC28-4767-A2BD-F8B4B93169A4}" type="datetimeFigureOut">
              <a:rPr lang="de-DE" smtClean="0"/>
              <a:t>21.10.2021</a:t>
            </a:fld>
            <a:endParaRPr lang="de-DE"/>
          </a:p>
        </p:txBody>
      </p:sp>
      <p:sp>
        <p:nvSpPr>
          <p:cNvPr id="5" name="Fußzeilenplatzhalter 4">
            <a:extLst>
              <a:ext uri="{FF2B5EF4-FFF2-40B4-BE49-F238E27FC236}">
                <a16:creationId xmlns:a16="http://schemas.microsoft.com/office/drawing/2014/main" id="{11A7CCE9-97EF-4E02-8FA6-F2B61640D3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158E751-5355-467E-B2BB-A88FDF1BE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E7B3D-C169-4052-AA0E-0AC88E4DCD54}" type="slidenum">
              <a:rPr lang="de-DE" smtClean="0"/>
              <a:t>‹Nr.›</a:t>
            </a:fld>
            <a:endParaRPr lang="de-DE"/>
          </a:p>
        </p:txBody>
      </p:sp>
    </p:spTree>
    <p:extLst>
      <p:ext uri="{BB962C8B-B14F-4D97-AF65-F5344CB8AC3E}">
        <p14:creationId xmlns:p14="http://schemas.microsoft.com/office/powerpoint/2010/main" val="280683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Layout" Target="../slideLayouts/slideLayout16.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16.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jens.siebert@gfa-group.de" TargetMode="External"/><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721C03-4A86-4E0B-B5CC-28335F0F157D}"/>
              </a:ext>
            </a:extLst>
          </p:cNvPr>
          <p:cNvSpPr>
            <a:spLocks noGrp="1"/>
          </p:cNvSpPr>
          <p:nvPr>
            <p:ph type="ctrTitle"/>
          </p:nvPr>
        </p:nvSpPr>
        <p:spPr>
          <a:xfrm>
            <a:off x="1523999" y="1015973"/>
            <a:ext cx="9144000" cy="1772118"/>
          </a:xfrm>
        </p:spPr>
        <p:txBody>
          <a:bodyPr/>
          <a:lstStyle/>
          <a:p>
            <a:r>
              <a:rPr lang="de-DE" dirty="0">
                <a:latin typeface="Arial Black" panose="020B0A04020102020204" pitchFamily="34" charset="0"/>
              </a:rPr>
              <a:t>Home </a:t>
            </a:r>
            <a:r>
              <a:rPr lang="de-DE" dirty="0" err="1">
                <a:latin typeface="Arial Black" panose="020B0A04020102020204" pitchFamily="34" charset="0"/>
              </a:rPr>
              <a:t>Based</a:t>
            </a:r>
            <a:r>
              <a:rPr lang="de-DE" dirty="0">
                <a:latin typeface="Arial Black" panose="020B0A04020102020204" pitchFamily="34" charset="0"/>
              </a:rPr>
              <a:t> Day Care in Jordanien</a:t>
            </a:r>
          </a:p>
        </p:txBody>
      </p:sp>
      <p:pic>
        <p:nvPicPr>
          <p:cNvPr id="4" name="Picture 5">
            <a:extLst>
              <a:ext uri="{FF2B5EF4-FFF2-40B4-BE49-F238E27FC236}">
                <a16:creationId xmlns:a16="http://schemas.microsoft.com/office/drawing/2014/main" id="{2802D4E5-C716-4B1C-BC01-6C9B8FAB156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37164" cy="1081442"/>
          </a:xfrm>
          <a:prstGeom prst="rect">
            <a:avLst/>
          </a:prstGeom>
          <a:noFill/>
        </p:spPr>
      </p:pic>
      <p:pic>
        <p:nvPicPr>
          <p:cNvPr id="6" name="Grafik 5">
            <a:extLst>
              <a:ext uri="{FF2B5EF4-FFF2-40B4-BE49-F238E27FC236}">
                <a16:creationId xmlns:a16="http://schemas.microsoft.com/office/drawing/2014/main" id="{F5530AE0-CAF0-4110-A7A3-9BE1B49D0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638" y="0"/>
            <a:ext cx="2667000" cy="883920"/>
          </a:xfrm>
          <a:prstGeom prst="rect">
            <a:avLst/>
          </a:prstGeom>
        </p:spPr>
      </p:pic>
      <p:pic>
        <p:nvPicPr>
          <p:cNvPr id="8" name="Grafik 7">
            <a:extLst>
              <a:ext uri="{FF2B5EF4-FFF2-40B4-BE49-F238E27FC236}">
                <a16:creationId xmlns:a16="http://schemas.microsoft.com/office/drawing/2014/main" id="{2BA03557-4379-48DF-9630-44F578CB1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9295" y="6129"/>
            <a:ext cx="1741036" cy="730516"/>
          </a:xfrm>
          <a:prstGeom prst="rect">
            <a:avLst/>
          </a:prstGeom>
        </p:spPr>
      </p:pic>
      <p:sp>
        <p:nvSpPr>
          <p:cNvPr id="12" name="Untertitel 11">
            <a:extLst>
              <a:ext uri="{FF2B5EF4-FFF2-40B4-BE49-F238E27FC236}">
                <a16:creationId xmlns:a16="http://schemas.microsoft.com/office/drawing/2014/main" id="{29BAB260-FCF7-49F5-B6DB-8E671D25723B}"/>
              </a:ext>
            </a:extLst>
          </p:cNvPr>
          <p:cNvSpPr>
            <a:spLocks noGrp="1"/>
          </p:cNvSpPr>
          <p:nvPr>
            <p:ph type="subTitle" idx="1"/>
          </p:nvPr>
        </p:nvSpPr>
        <p:spPr>
          <a:xfrm>
            <a:off x="3675355" y="5482895"/>
            <a:ext cx="5246703" cy="988926"/>
          </a:xfrm>
        </p:spPr>
        <p:txBody>
          <a:bodyPr>
            <a:noAutofit/>
          </a:bodyPr>
          <a:lstStyle/>
          <a:p>
            <a:r>
              <a:rPr lang="de-DE" sz="3200" b="1" dirty="0">
                <a:latin typeface="Arial" panose="020B0604020202020204" pitchFamily="34" charset="0"/>
                <a:cs typeface="Arial" panose="020B0604020202020204" pitchFamily="34" charset="0"/>
              </a:rPr>
              <a:t>Unsere Reise ins Verborgene</a:t>
            </a:r>
          </a:p>
        </p:txBody>
      </p:sp>
      <p:pic>
        <p:nvPicPr>
          <p:cNvPr id="13" name="Inhaltsplatzhalter 8">
            <a:extLst>
              <a:ext uri="{FF2B5EF4-FFF2-40B4-BE49-F238E27FC236}">
                <a16:creationId xmlns:a16="http://schemas.microsoft.com/office/drawing/2014/main" id="{E2C4EF3C-BB0E-4B2D-8021-73A02B64B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7502" y="3015130"/>
            <a:ext cx="4136993" cy="2109559"/>
          </a:xfrm>
          <a:prstGeom prst="rect">
            <a:avLst/>
          </a:prstGeom>
        </p:spPr>
      </p:pic>
    </p:spTree>
    <p:extLst>
      <p:ext uri="{BB962C8B-B14F-4D97-AF65-F5344CB8AC3E}">
        <p14:creationId xmlns:p14="http://schemas.microsoft.com/office/powerpoint/2010/main" val="361259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Verbinder: gewinkelt 5">
            <a:extLst>
              <a:ext uri="{FF2B5EF4-FFF2-40B4-BE49-F238E27FC236}">
                <a16:creationId xmlns:a16="http://schemas.microsoft.com/office/drawing/2014/main" id="{9F14AC3A-E1CA-4464-9D18-A098901F4E50}"/>
              </a:ext>
            </a:extLst>
          </p:cNvPr>
          <p:cNvCxnSpPr>
            <a:cxnSpLocks/>
          </p:cNvCxnSpPr>
          <p:nvPr/>
        </p:nvCxnSpPr>
        <p:spPr>
          <a:xfrm>
            <a:off x="7635240" y="6027420"/>
            <a:ext cx="922020" cy="701040"/>
          </a:xfrm>
          <a:prstGeom prst="bentConnector3">
            <a:avLst/>
          </a:prstGeom>
          <a:ln>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7" name="Elbow Connector 117">
            <a:extLst>
              <a:ext uri="{FF2B5EF4-FFF2-40B4-BE49-F238E27FC236}">
                <a16:creationId xmlns:a16="http://schemas.microsoft.com/office/drawing/2014/main" id="{0AD13A4F-DEAA-4C87-B7B0-5186B34F751C}"/>
              </a:ext>
            </a:extLst>
          </p:cNvPr>
          <p:cNvCxnSpPr>
            <a:cxnSpLocks/>
          </p:cNvCxnSpPr>
          <p:nvPr/>
        </p:nvCxnSpPr>
        <p:spPr>
          <a:xfrm rot="10800000" flipV="1">
            <a:off x="3364638" y="2763003"/>
            <a:ext cx="1936628" cy="993966"/>
          </a:xfrm>
          <a:prstGeom prst="bentConnector3">
            <a:avLst>
              <a:gd name="adj1" fmla="val 100425"/>
            </a:avLst>
          </a:prstGeom>
          <a:ln w="9525">
            <a:solidFill>
              <a:srgbClr val="C80F0F"/>
            </a:solidFill>
            <a:miter lim="800000"/>
          </a:ln>
        </p:spPr>
        <p:style>
          <a:lnRef idx="1">
            <a:schemeClr val="accent1"/>
          </a:lnRef>
          <a:fillRef idx="0">
            <a:schemeClr val="accent1"/>
          </a:fillRef>
          <a:effectRef idx="0">
            <a:schemeClr val="accent1"/>
          </a:effectRef>
          <a:fontRef idx="minor">
            <a:schemeClr val="tx1"/>
          </a:fontRef>
        </p:style>
      </p:cxnSp>
      <p:cxnSp>
        <p:nvCxnSpPr>
          <p:cNvPr id="8" name="Elbow Connector 123">
            <a:extLst>
              <a:ext uri="{FF2B5EF4-FFF2-40B4-BE49-F238E27FC236}">
                <a16:creationId xmlns:a16="http://schemas.microsoft.com/office/drawing/2014/main" id="{AA05BA6F-AFA9-4C45-8166-BD0852885C20}"/>
              </a:ext>
            </a:extLst>
          </p:cNvPr>
          <p:cNvCxnSpPr>
            <a:cxnSpLocks/>
            <a:endCxn id="12" idx="0"/>
          </p:cNvCxnSpPr>
          <p:nvPr/>
        </p:nvCxnSpPr>
        <p:spPr>
          <a:xfrm>
            <a:off x="5274634" y="2763003"/>
            <a:ext cx="2988485" cy="881082"/>
          </a:xfrm>
          <a:prstGeom prst="bentConnector2">
            <a:avLst/>
          </a:prstGeom>
          <a:ln w="9525">
            <a:solidFill>
              <a:srgbClr val="C80F0F"/>
            </a:solidFill>
            <a:miter lim="800000"/>
          </a:ln>
        </p:spPr>
        <p:style>
          <a:lnRef idx="1">
            <a:schemeClr val="accent1"/>
          </a:lnRef>
          <a:fillRef idx="0">
            <a:schemeClr val="accent1"/>
          </a:fillRef>
          <a:effectRef idx="0">
            <a:schemeClr val="accent1"/>
          </a:effectRef>
          <a:fontRef idx="minor">
            <a:schemeClr val="tx1"/>
          </a:fontRef>
        </p:style>
      </p:cxnSp>
      <p:sp>
        <p:nvSpPr>
          <p:cNvPr id="9" name="Rectangle 48">
            <a:extLst>
              <a:ext uri="{FF2B5EF4-FFF2-40B4-BE49-F238E27FC236}">
                <a16:creationId xmlns:a16="http://schemas.microsoft.com/office/drawing/2014/main" id="{63441E15-53BD-4AA3-9A82-AB6A5627E846}"/>
              </a:ext>
            </a:extLst>
          </p:cNvPr>
          <p:cNvSpPr>
            <a:spLocks noChangeArrowheads="1"/>
          </p:cNvSpPr>
          <p:nvPr/>
        </p:nvSpPr>
        <p:spPr bwMode="auto">
          <a:xfrm>
            <a:off x="8476469" y="6383462"/>
            <a:ext cx="3605949" cy="474538"/>
          </a:xfrm>
          <a:prstGeom prst="rect">
            <a:avLst/>
          </a:prstGeom>
          <a:solidFill>
            <a:srgbClr val="A7978D"/>
          </a:solidFill>
          <a:ln w="9525">
            <a:noFill/>
            <a:miter lim="800000"/>
            <a:headEnd/>
            <a:tailEnd/>
          </a:ln>
          <a:effectLst/>
        </p:spPr>
        <p:txBody>
          <a:bodyPr wrap="none" lIns="92075" tIns="46038" rIns="92075" bIns="46038" anchor="ctr" anchorCtr="1"/>
          <a:lstStyle/>
          <a:p>
            <a:pPr algn="ctr"/>
            <a:r>
              <a:rPr lang="de-DE" sz="1600" b="1" dirty="0">
                <a:solidFill>
                  <a:schemeClr val="bg1"/>
                </a:solidFill>
                <a:latin typeface="Arial" panose="020B0604020202020204" pitchFamily="34" charset="0"/>
                <a:cs typeface="Arial" panose="020B0604020202020204" pitchFamily="34" charset="0"/>
              </a:rPr>
              <a:t>Folgemodule</a:t>
            </a:r>
          </a:p>
        </p:txBody>
      </p:sp>
      <p:sp>
        <p:nvSpPr>
          <p:cNvPr id="10" name="Rectangle 51">
            <a:extLst>
              <a:ext uri="{FF2B5EF4-FFF2-40B4-BE49-F238E27FC236}">
                <a16:creationId xmlns:a16="http://schemas.microsoft.com/office/drawing/2014/main" id="{1AACAD6C-3532-4204-A589-78EA38865196}"/>
              </a:ext>
            </a:extLst>
          </p:cNvPr>
          <p:cNvSpPr>
            <a:spLocks noChangeArrowheads="1"/>
          </p:cNvSpPr>
          <p:nvPr/>
        </p:nvSpPr>
        <p:spPr bwMode="auto">
          <a:xfrm>
            <a:off x="3364637" y="1961871"/>
            <a:ext cx="4366913" cy="617927"/>
          </a:xfrm>
          <a:prstGeom prst="rect">
            <a:avLst/>
          </a:prstGeom>
          <a:solidFill>
            <a:srgbClr val="A7978D"/>
          </a:solidFill>
          <a:ln w="9525">
            <a:noFill/>
            <a:miter lim="800000"/>
            <a:headEnd/>
            <a:tailEnd/>
          </a:ln>
          <a:effectLst/>
        </p:spPr>
        <p:txBody>
          <a:bodyPr wrap="none" lIns="92075" tIns="46038" rIns="92075" bIns="46038" anchor="ctr" anchorCtr="1"/>
          <a:lstStyle/>
          <a:p>
            <a:pPr algn="ctr"/>
            <a:r>
              <a:rPr lang="de-DE" b="1" dirty="0">
                <a:solidFill>
                  <a:schemeClr val="bg1"/>
                </a:solidFill>
                <a:latin typeface="Arial" panose="020B0604020202020204" pitchFamily="34" charset="0"/>
                <a:cs typeface="Arial" panose="020B0604020202020204" pitchFamily="34" charset="0"/>
              </a:rPr>
              <a:t>Verpflichtendes Grundlagentraining</a:t>
            </a:r>
          </a:p>
        </p:txBody>
      </p:sp>
      <p:sp>
        <p:nvSpPr>
          <p:cNvPr id="11" name="Rectangle 52">
            <a:extLst>
              <a:ext uri="{FF2B5EF4-FFF2-40B4-BE49-F238E27FC236}">
                <a16:creationId xmlns:a16="http://schemas.microsoft.com/office/drawing/2014/main" id="{DB9E1935-1139-483C-A278-7DF87B9DF80B}"/>
              </a:ext>
            </a:extLst>
          </p:cNvPr>
          <p:cNvSpPr>
            <a:spLocks noChangeArrowheads="1"/>
          </p:cNvSpPr>
          <p:nvPr/>
        </p:nvSpPr>
        <p:spPr bwMode="auto">
          <a:xfrm>
            <a:off x="375143" y="3181239"/>
            <a:ext cx="5355584" cy="3021570"/>
          </a:xfrm>
          <a:prstGeom prst="rect">
            <a:avLst/>
          </a:prstGeom>
          <a:solidFill>
            <a:schemeClr val="bg1"/>
          </a:solidFill>
          <a:ln w="9525">
            <a:solidFill>
              <a:srgbClr val="A7978D"/>
            </a:solidFill>
            <a:miter lim="800000"/>
            <a:headEnd/>
            <a:tailEnd/>
          </a:ln>
          <a:effectLst/>
        </p:spPr>
        <p:txBody>
          <a:bodyPr wrap="square" lIns="92075" tIns="46038" rIns="92075" bIns="46038" anchor="t"/>
          <a:lstStyle/>
          <a:p>
            <a:pPr marL="342900" indent="-342900">
              <a:buFont typeface="+mj-lt"/>
              <a:buAutoNum type="arabicPeriod"/>
            </a:pPr>
            <a:r>
              <a:rPr lang="en-GB" sz="1600" dirty="0">
                <a:latin typeface="Arial" panose="020B0604020202020204" pitchFamily="34" charset="0"/>
                <a:cs typeface="Arial" panose="020B0604020202020204" pitchFamily="34" charset="0"/>
              </a:rPr>
              <a:t>Introduction and information about the basic principles training</a:t>
            </a:r>
            <a:endParaRPr lang="de-DE" sz="1600" dirty="0">
              <a:latin typeface="Arial" panose="020B0604020202020204" pitchFamily="34" charset="0"/>
              <a:cs typeface="Arial" panose="020B0604020202020204" pitchFamily="34" charset="0"/>
            </a:endParaRPr>
          </a:p>
          <a:p>
            <a:pPr marL="342900" indent="-342900">
              <a:buFont typeface="+mj-lt"/>
              <a:buAutoNum type="arabicPeriod"/>
            </a:pPr>
            <a:r>
              <a:rPr lang="en-US" sz="1600" dirty="0">
                <a:latin typeface="Arial" panose="020B0604020202020204" pitchFamily="34" charset="0"/>
                <a:cs typeface="Arial" panose="020B0604020202020204" pitchFamily="34" charset="0"/>
              </a:rPr>
              <a:t>Child development                         </a:t>
            </a:r>
          </a:p>
          <a:p>
            <a:pPr marL="342900" indent="-342900">
              <a:buFont typeface="+mj-lt"/>
              <a:buAutoNum type="arabicPeriod"/>
            </a:pPr>
            <a:r>
              <a:rPr lang="en-GB" sz="1600" dirty="0">
                <a:latin typeface="Arial" panose="020B0604020202020204" pitchFamily="34" charset="0"/>
                <a:cs typeface="Arial" panose="020B0604020202020204" pitchFamily="34" charset="0"/>
              </a:rPr>
              <a:t>The sense of playing in different age groups and type of toys</a:t>
            </a:r>
          </a:p>
          <a:p>
            <a:pPr marL="342900" indent="-342900">
              <a:buFont typeface="+mj-lt"/>
              <a:buAutoNum type="arabicPeriod"/>
            </a:pPr>
            <a:r>
              <a:rPr lang="en-GB" sz="1600" dirty="0">
                <a:latin typeface="Arial" panose="020B0604020202020204" pitchFamily="34" charset="0"/>
                <a:cs typeface="Arial" panose="020B0604020202020204" pitchFamily="34" charset="0"/>
              </a:rPr>
              <a:t>Activities for children in different age groups and offers for toys and materials</a:t>
            </a:r>
          </a:p>
          <a:p>
            <a:pPr marL="342900" indent="-342900">
              <a:buFont typeface="+mj-lt"/>
              <a:buAutoNum type="arabicPeriod"/>
            </a:pPr>
            <a:r>
              <a:rPr lang="en-GB" sz="1600" dirty="0">
                <a:latin typeface="Arial" panose="020B0604020202020204" pitchFamily="34" charset="0"/>
                <a:cs typeface="Arial" panose="020B0604020202020204" pitchFamily="34" charset="0"/>
              </a:rPr>
              <a:t>Room conditions and preparation; security and hygiene</a:t>
            </a:r>
          </a:p>
          <a:p>
            <a:pPr marL="342900" indent="-342900">
              <a:buFont typeface="+mj-lt"/>
              <a:buAutoNum type="arabicPeriod"/>
            </a:pPr>
            <a:r>
              <a:rPr lang="en-US" sz="1600" dirty="0">
                <a:latin typeface="Arial" panose="020B0604020202020204" pitchFamily="34" charset="0"/>
                <a:cs typeface="Arial" panose="020B0604020202020204" pitchFamily="34" charset="0"/>
              </a:rPr>
              <a:t>First Aid </a:t>
            </a:r>
            <a:r>
              <a:rPr lang="en-US" sz="1600" dirty="0">
                <a:solidFill>
                  <a:schemeClr val="tx1"/>
                </a:solidFill>
                <a:latin typeface="Arial" panose="020B0604020202020204" pitchFamily="34" charset="0"/>
                <a:cs typeface="Arial" panose="020B0604020202020204" pitchFamily="34" charset="0"/>
              </a:rPr>
              <a:t>(including exam</a:t>
            </a:r>
            <a:r>
              <a:rPr lang="en-US" sz="1600" dirty="0">
                <a:latin typeface="Arial" panose="020B0604020202020204" pitchFamily="34" charset="0"/>
                <a:cs typeface="Arial" panose="020B0604020202020204" pitchFamily="34" charset="0"/>
              </a:rPr>
              <a:t>)</a:t>
            </a:r>
          </a:p>
          <a:p>
            <a:pPr marL="342900" indent="-342900">
              <a:buFont typeface="+mj-lt"/>
              <a:buAutoNum type="arabicPeriod"/>
            </a:pPr>
            <a:r>
              <a:rPr lang="en-US" sz="1600" dirty="0">
                <a:latin typeface="Arial" panose="020B0604020202020204" pitchFamily="34" charset="0"/>
                <a:cs typeface="Arial" panose="020B0604020202020204" pitchFamily="34" charset="0"/>
              </a:rPr>
              <a:t>Nutrition and health</a:t>
            </a:r>
          </a:p>
        </p:txBody>
      </p:sp>
      <p:sp>
        <p:nvSpPr>
          <p:cNvPr id="12" name="Rectangle 52">
            <a:extLst>
              <a:ext uri="{FF2B5EF4-FFF2-40B4-BE49-F238E27FC236}">
                <a16:creationId xmlns:a16="http://schemas.microsoft.com/office/drawing/2014/main" id="{41604E9A-985B-4784-A880-EE5CC8A9D07F}"/>
              </a:ext>
            </a:extLst>
          </p:cNvPr>
          <p:cNvSpPr>
            <a:spLocks noChangeArrowheads="1"/>
          </p:cNvSpPr>
          <p:nvPr/>
        </p:nvSpPr>
        <p:spPr bwMode="auto">
          <a:xfrm>
            <a:off x="5928576" y="3644085"/>
            <a:ext cx="4669086" cy="2550123"/>
          </a:xfrm>
          <a:prstGeom prst="rect">
            <a:avLst/>
          </a:prstGeom>
          <a:solidFill>
            <a:schemeClr val="bg1"/>
          </a:solidFill>
          <a:ln w="9525">
            <a:solidFill>
              <a:srgbClr val="A7978D"/>
            </a:solidFill>
            <a:miter lim="800000"/>
            <a:headEnd/>
            <a:tailEnd/>
          </a:ln>
          <a:effectLst/>
        </p:spPr>
        <p:txBody>
          <a:bodyPr wrap="square" lIns="92075" tIns="46038" rIns="92075" bIns="46038" anchor="t"/>
          <a:lstStyle/>
          <a:p>
            <a:pPr marL="342900" indent="-342900">
              <a:buFont typeface="+mj-lt"/>
              <a:buAutoNum type="arabicPeriod" startAt="8"/>
            </a:pPr>
            <a:r>
              <a:rPr lang="en-US" sz="1600" dirty="0">
                <a:latin typeface="Arial" panose="020B0604020202020204" pitchFamily="34" charset="0"/>
                <a:cs typeface="Arial" panose="020B0604020202020204" pitchFamily="34" charset="0"/>
              </a:rPr>
              <a:t>Responsibility care</a:t>
            </a:r>
          </a:p>
          <a:p>
            <a:pPr marL="342900" indent="-342900">
              <a:buFont typeface="+mj-lt"/>
              <a:buAutoNum type="arabicPeriod" startAt="8"/>
            </a:pPr>
            <a:r>
              <a:rPr lang="en-GB" sz="1600" dirty="0">
                <a:latin typeface="Arial" panose="020B0604020202020204" pitchFamily="34" charset="0"/>
                <a:cs typeface="Arial" panose="020B0604020202020204" pitchFamily="34" charset="0"/>
              </a:rPr>
              <a:t>Daily Routine</a:t>
            </a:r>
          </a:p>
          <a:p>
            <a:pPr marL="342900" indent="-342900">
              <a:buFont typeface="+mj-lt"/>
              <a:buAutoNum type="arabicPeriod" startAt="8"/>
            </a:pPr>
            <a:r>
              <a:rPr lang="en-GB" sz="1600" i="1" dirty="0">
                <a:solidFill>
                  <a:srgbClr val="0070C0"/>
                </a:solidFill>
                <a:latin typeface="Arial" panose="020B0604020202020204" pitchFamily="34" charset="0"/>
                <a:cs typeface="Arial" panose="020B0604020202020204" pitchFamily="34" charset="0"/>
              </a:rPr>
              <a:t>Development of the concept of Home Based Day Care</a:t>
            </a:r>
            <a:endParaRPr lang="de-DE" sz="1600" i="1" dirty="0">
              <a:solidFill>
                <a:srgbClr val="0070C0"/>
              </a:solidFill>
              <a:latin typeface="Arial" panose="020B0604020202020204" pitchFamily="34" charset="0"/>
              <a:cs typeface="Arial" panose="020B0604020202020204" pitchFamily="34" charset="0"/>
            </a:endParaRPr>
          </a:p>
          <a:p>
            <a:pPr marL="342900" indent="-342900">
              <a:buFont typeface="+mj-lt"/>
              <a:buAutoNum type="arabicPeriod" startAt="8"/>
            </a:pPr>
            <a:r>
              <a:rPr lang="en-GB" sz="1600" i="1" dirty="0">
                <a:solidFill>
                  <a:srgbClr val="0070C0"/>
                </a:solidFill>
                <a:latin typeface="Arial" panose="020B0604020202020204" pitchFamily="34" charset="0"/>
                <a:cs typeface="Arial" panose="020B0604020202020204" pitchFamily="34" charset="0"/>
              </a:rPr>
              <a:t>Calculation/ budgeting </a:t>
            </a:r>
            <a:endParaRPr lang="de-DE" sz="1600" i="1" dirty="0">
              <a:solidFill>
                <a:srgbClr val="0070C0"/>
              </a:solidFill>
              <a:latin typeface="Arial" panose="020B0604020202020204" pitchFamily="34" charset="0"/>
              <a:cs typeface="Arial" panose="020B0604020202020204" pitchFamily="34" charset="0"/>
            </a:endParaRPr>
          </a:p>
          <a:p>
            <a:pPr marL="342900" indent="-342900">
              <a:buFont typeface="+mj-lt"/>
              <a:buAutoNum type="arabicPeriod" startAt="8"/>
            </a:pPr>
            <a:r>
              <a:rPr lang="en-GB" sz="1600" dirty="0">
                <a:latin typeface="Arial" panose="020B0604020202020204" pitchFamily="34" charset="0"/>
                <a:cs typeface="Arial" panose="020B0604020202020204" pitchFamily="34" charset="0"/>
              </a:rPr>
              <a:t>Conclusion, Examination, and Certification</a:t>
            </a:r>
            <a:r>
              <a:rPr lang="en-US" sz="1600"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pPr lvl="0"/>
            <a:r>
              <a:rPr lang="en-GB" sz="1600" i="1" dirty="0">
                <a:solidFill>
                  <a:srgbClr val="0070C0"/>
                </a:solidFill>
                <a:latin typeface="Arial" panose="020B0604020202020204" pitchFamily="34" charset="0"/>
                <a:cs typeface="Arial" panose="020B0604020202020204" pitchFamily="34" charset="0"/>
              </a:rPr>
              <a:t>13. Practical experience</a:t>
            </a:r>
            <a:endParaRPr lang="en-US" sz="1600" i="1" dirty="0">
              <a:solidFill>
                <a:srgbClr val="0070C0"/>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82580039-4A24-4B17-8CE2-51F594F034DC}"/>
              </a:ext>
            </a:extLst>
          </p:cNvPr>
          <p:cNvSpPr txBox="1">
            <a:spLocks/>
          </p:cNvSpPr>
          <p:nvPr/>
        </p:nvSpPr>
        <p:spPr bwMode="auto">
          <a:xfrm>
            <a:off x="846577" y="770203"/>
            <a:ext cx="7249673"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GB" sz="3600" b="1" kern="0" dirty="0">
                <a:solidFill>
                  <a:schemeClr val="tx1"/>
                </a:solidFill>
                <a:latin typeface="Arial" panose="020B0604020202020204" pitchFamily="34" charset="0"/>
                <a:cs typeface="Arial" panose="020B0604020202020204" pitchFamily="34" charset="0"/>
              </a:rPr>
              <a:t>HBDC: </a:t>
            </a:r>
            <a:r>
              <a:rPr lang="de-DE" sz="3600" b="1" dirty="0">
                <a:solidFill>
                  <a:schemeClr val="tx1"/>
                </a:solidFill>
                <a:latin typeface="Arial" panose="020B0604020202020204" pitchFamily="34" charset="0"/>
                <a:cs typeface="Arial" panose="020B0604020202020204" pitchFamily="34" charset="0"/>
              </a:rPr>
              <a:t>Trainingsmodule</a:t>
            </a:r>
            <a:endParaRPr lang="en-GB" sz="3600" kern="0" dirty="0">
              <a:solidFill>
                <a:schemeClr val="tx1"/>
              </a:solidFill>
              <a:latin typeface="Arial" panose="020B0604020202020204" pitchFamily="34" charset="0"/>
              <a:cs typeface="Arial" panose="020B0604020202020204" pitchFamily="34" charset="0"/>
            </a:endParaRPr>
          </a:p>
        </p:txBody>
      </p:sp>
      <p:pic>
        <p:nvPicPr>
          <p:cNvPr id="17" name="Grafik 16">
            <a:extLst>
              <a:ext uri="{FF2B5EF4-FFF2-40B4-BE49-F238E27FC236}">
                <a16:creationId xmlns:a16="http://schemas.microsoft.com/office/drawing/2014/main" id="{86E595B7-FB63-4321-BCFB-3BA0325120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9272" y="1451950"/>
            <a:ext cx="2896340" cy="1910900"/>
          </a:xfrm>
          <a:prstGeom prst="rect">
            <a:avLst/>
          </a:prstGeom>
        </p:spPr>
      </p:pic>
      <p:cxnSp>
        <p:nvCxnSpPr>
          <p:cNvPr id="18" name="Gerader Verbinder 17">
            <a:extLst>
              <a:ext uri="{FF2B5EF4-FFF2-40B4-BE49-F238E27FC236}">
                <a16:creationId xmlns:a16="http://schemas.microsoft.com/office/drawing/2014/main" id="{6512597D-FB18-459E-922E-03EF36675D8E}"/>
              </a:ext>
            </a:extLst>
          </p:cNvPr>
          <p:cNvCxnSpPr>
            <a:cxnSpLocks/>
            <a:stCxn id="10" idx="2"/>
          </p:cNvCxnSpPr>
          <p:nvPr/>
        </p:nvCxnSpPr>
        <p:spPr>
          <a:xfrm>
            <a:off x="5548094" y="2579798"/>
            <a:ext cx="0" cy="183205"/>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44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F600E0E-FE44-4973-99DE-56D224B2BA4E}"/>
              </a:ext>
            </a:extLst>
          </p:cNvPr>
          <p:cNvSpPr txBox="1"/>
          <p:nvPr/>
        </p:nvSpPr>
        <p:spPr>
          <a:xfrm>
            <a:off x="719305" y="1774376"/>
            <a:ext cx="9294707" cy="4190314"/>
          </a:xfrm>
          <a:prstGeom prst="rect">
            <a:avLst/>
          </a:prstGeom>
          <a:noFill/>
        </p:spPr>
        <p:txBody>
          <a:bodyPr wrap="square" rtlCol="0">
            <a:spAutoFit/>
          </a:bodyPr>
          <a:lstStyle/>
          <a:p>
            <a:pPr>
              <a:lnSpc>
                <a:spcPct val="150000"/>
              </a:lnSpc>
              <a:buClr>
                <a:schemeClr val="accent1"/>
              </a:buClr>
            </a:pPr>
            <a:r>
              <a:rPr lang="de-DE" sz="2000" dirty="0">
                <a:latin typeface="Arial" panose="020B0604020202020204" pitchFamily="34" charset="0"/>
                <a:cs typeface="Arial" panose="020B0604020202020204" pitchFamily="34" charset="0"/>
              </a:rPr>
              <a:t>80 Stunden Training beinhalten</a:t>
            </a:r>
          </a:p>
          <a:p>
            <a:pPr>
              <a:lnSpc>
                <a:spcPct val="150000"/>
              </a:lnSpc>
              <a:buClr>
                <a:schemeClr val="accent1"/>
              </a:buClr>
            </a:pPr>
            <a:r>
              <a:rPr lang="de-DE" sz="2000" dirty="0">
                <a:latin typeface="Arial" panose="020B0604020202020204" pitchFamily="34" charset="0"/>
                <a:cs typeface="Arial" panose="020B0604020202020204" pitchFamily="34" charset="0"/>
                <a:sym typeface="Wingdings" panose="05000000000000000000" pitchFamily="2" charset="2"/>
              </a:rPr>
              <a:t></a:t>
            </a:r>
            <a:r>
              <a:rPr lang="de-DE" sz="2000" dirty="0">
                <a:latin typeface="Arial" panose="020B0604020202020204" pitchFamily="34" charset="0"/>
                <a:cs typeface="Arial" panose="020B0604020202020204" pitchFamily="34" charset="0"/>
              </a:rPr>
              <a:t>12 unterschiedliche Wissensgebiete plus optional Praktikum in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     einer Kindertagesstätte</a:t>
            </a:r>
          </a:p>
          <a:p>
            <a:pPr>
              <a:lnSpc>
                <a:spcPct val="150000"/>
              </a:lnSpc>
              <a:buClr>
                <a:schemeClr val="accent1"/>
              </a:buClr>
            </a:pPr>
            <a:r>
              <a:rPr lang="de-DE" sz="2000" dirty="0">
                <a:latin typeface="Arial" panose="020B0604020202020204" pitchFamily="34" charset="0"/>
                <a:cs typeface="Arial" panose="020B0604020202020204" pitchFamily="34" charset="0"/>
                <a:sym typeface="Wingdings" panose="05000000000000000000" pitchFamily="2" charset="2"/>
              </a:rPr>
              <a:t>  </a:t>
            </a:r>
            <a:r>
              <a:rPr lang="de-DE" sz="2000" dirty="0">
                <a:latin typeface="Arial" panose="020B0604020202020204" pitchFamily="34" charset="0"/>
                <a:cs typeface="Arial" panose="020B0604020202020204" pitchFamily="34" charset="0"/>
              </a:rPr>
              <a:t>2 Prüfungen</a:t>
            </a:r>
          </a:p>
          <a:p>
            <a:pPr marL="800100" lvl="1" indent="-342900">
              <a:lnSpc>
                <a:spcPct val="150000"/>
              </a:lnSpc>
              <a:buClr>
                <a:schemeClr val="accent1"/>
              </a:buClr>
              <a:buFont typeface="Wingdings" panose="05000000000000000000" pitchFamily="2" charset="2"/>
              <a:buChar char="Ø"/>
            </a:pPr>
            <a:r>
              <a:rPr lang="de-DE" sz="2000" dirty="0">
                <a:latin typeface="Arial" panose="020B0604020202020204" pitchFamily="34" charset="0"/>
                <a:cs typeface="Arial" panose="020B0604020202020204" pitchFamily="34" charset="0"/>
              </a:rPr>
              <a:t>1. Prüfung: Erste Hilfe für Babys und Kleinkinder</a:t>
            </a:r>
          </a:p>
          <a:p>
            <a:pPr marL="800100" lvl="1" indent="-342900">
              <a:lnSpc>
                <a:spcPct val="150000"/>
              </a:lnSpc>
              <a:buClr>
                <a:schemeClr val="accent1"/>
              </a:buClr>
              <a:buFont typeface="Wingdings" panose="05000000000000000000" pitchFamily="2" charset="2"/>
              <a:buChar char="Ø"/>
            </a:pPr>
            <a:r>
              <a:rPr lang="de-DE" sz="2000" dirty="0">
                <a:latin typeface="Arial" panose="020B0604020202020204" pitchFamily="34" charset="0"/>
                <a:cs typeface="Arial" panose="020B0604020202020204" pitchFamily="34" charset="0"/>
              </a:rPr>
              <a:t>2. Prüfung: Wissensabfrage und Präsentation, wie das eigene HBDC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 verbessert werden soll / die Arbeit in einer Kita verbessert werden kann      </a:t>
            </a:r>
          </a:p>
          <a:p>
            <a:pPr marL="285750" indent="-285750">
              <a:lnSpc>
                <a:spcPct val="150000"/>
              </a:lnSpc>
              <a:buClr>
                <a:schemeClr val="accent1"/>
              </a:buClr>
              <a:buFont typeface="Wingdings" panose="05000000000000000000" pitchFamily="2" charset="2"/>
              <a:buChar char="§"/>
            </a:pPr>
            <a:r>
              <a:rPr lang="de-DE" sz="2000" dirty="0">
                <a:solidFill>
                  <a:schemeClr val="tx1"/>
                </a:solidFill>
                <a:latin typeface="Arial" panose="020B0604020202020204" pitchFamily="34" charset="0"/>
                <a:cs typeface="Arial" panose="020B0604020202020204" pitchFamily="34" charset="0"/>
              </a:rPr>
              <a:t>Mindestteilnahme am Training 80% (max. 2 Einheiten dürfen verpasst werden) </a:t>
            </a:r>
          </a:p>
          <a:p>
            <a:pPr marL="285750" indent="-285750">
              <a:lnSpc>
                <a:spcPct val="150000"/>
              </a:lnSpc>
              <a:buClr>
                <a:schemeClr val="accent1"/>
              </a:buClr>
              <a:buFont typeface="Wingdings" panose="05000000000000000000" pitchFamily="2" charset="2"/>
              <a:buChar char="§"/>
            </a:pPr>
            <a:r>
              <a:rPr lang="de-DE" sz="2000" dirty="0">
                <a:solidFill>
                  <a:schemeClr val="tx1"/>
                </a:solidFill>
                <a:latin typeface="Arial" panose="020B0604020202020204" pitchFamily="34" charset="0"/>
                <a:cs typeface="Arial" panose="020B0604020202020204" pitchFamily="34" charset="0"/>
              </a:rPr>
              <a:t>Bestehen des 1. Hilfe Kurses ist Voraussetzung für die weitere Kursteilnahme</a:t>
            </a:r>
          </a:p>
        </p:txBody>
      </p:sp>
      <p:pic>
        <p:nvPicPr>
          <p:cNvPr id="7" name="Grafik 6">
            <a:extLst>
              <a:ext uri="{FF2B5EF4-FFF2-40B4-BE49-F238E27FC236}">
                <a16:creationId xmlns:a16="http://schemas.microsoft.com/office/drawing/2014/main" id="{208B08B4-6547-4062-9E4C-795263CEF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88111">
            <a:off x="8346779" y="2194970"/>
            <a:ext cx="3334465" cy="1840999"/>
          </a:xfrm>
          <a:prstGeom prst="rect">
            <a:avLst/>
          </a:prstGeom>
        </p:spPr>
      </p:pic>
      <p:sp>
        <p:nvSpPr>
          <p:cNvPr id="15" name="Rectangle 51">
            <a:extLst>
              <a:ext uri="{FF2B5EF4-FFF2-40B4-BE49-F238E27FC236}">
                <a16:creationId xmlns:a16="http://schemas.microsoft.com/office/drawing/2014/main" id="{707978AF-E633-4313-A726-BE1C695134A5}"/>
              </a:ext>
            </a:extLst>
          </p:cNvPr>
          <p:cNvSpPr>
            <a:spLocks noChangeArrowheads="1"/>
          </p:cNvSpPr>
          <p:nvPr/>
        </p:nvSpPr>
        <p:spPr bwMode="auto">
          <a:xfrm>
            <a:off x="929195" y="710770"/>
            <a:ext cx="7390535" cy="750093"/>
          </a:xfrm>
          <a:prstGeom prst="rect">
            <a:avLst/>
          </a:prstGeom>
          <a:noFill/>
          <a:ln w="9525">
            <a:noFill/>
            <a:miter lim="800000"/>
            <a:headEnd/>
            <a:tailEnd/>
          </a:ln>
          <a:effectLst/>
        </p:spPr>
        <p:txBody>
          <a:bodyPr wrap="none" lIns="92075" tIns="46038" rIns="92075" bIns="46038" anchor="ctr" anchorCtr="1"/>
          <a:lstStyle/>
          <a:p>
            <a:pPr algn="ctr"/>
            <a:r>
              <a:rPr lang="de-DE"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Trainingsanforderungen</a:t>
            </a:r>
          </a:p>
        </p:txBody>
      </p:sp>
    </p:spTree>
    <p:extLst>
      <p:ext uri="{BB962C8B-B14F-4D97-AF65-F5344CB8AC3E}">
        <p14:creationId xmlns:p14="http://schemas.microsoft.com/office/powerpoint/2010/main" val="3985655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id="{3CA6E960-B0D5-46B1-9F42-1E9C56D1C8E8}"/>
              </a:ext>
            </a:extLst>
          </p:cNvPr>
          <p:cNvPicPr>
            <a:picLocks noGrp="1" noChangeAspect="1"/>
          </p:cNvPicPr>
          <p:nvPr>
            <p:ph type="pic" idx="2"/>
          </p:nvPr>
        </p:nvPicPr>
        <p:blipFill>
          <a:blip r:embed="rId2"/>
          <a:srcRect t="6465" b="6465"/>
          <a:stretch>
            <a:fillRect/>
          </a:stretch>
        </p:blipFill>
        <p:spPr>
          <a:xfrm>
            <a:off x="9048000" y="1851827"/>
            <a:ext cx="3144000" cy="2052000"/>
          </a:xfrm>
        </p:spPr>
      </p:pic>
      <p:pic>
        <p:nvPicPr>
          <p:cNvPr id="5" name="Picture 2">
            <a:extLst>
              <a:ext uri="{FF2B5EF4-FFF2-40B4-BE49-F238E27FC236}">
                <a16:creationId xmlns:a16="http://schemas.microsoft.com/office/drawing/2014/main" id="{24789015-F5F0-4909-89A4-32F9D8AA3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573"/>
            <a:ext cx="3852909"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4">
            <a:extLst>
              <a:ext uri="{FF2B5EF4-FFF2-40B4-BE49-F238E27FC236}">
                <a16:creationId xmlns:a16="http://schemas.microsoft.com/office/drawing/2014/main" id="{952BE2B2-AC03-49FA-9EB1-8739D5D0C749}"/>
              </a:ext>
            </a:extLst>
          </p:cNvPr>
          <p:cNvSpPr txBox="1">
            <a:spLocks/>
          </p:cNvSpPr>
          <p:nvPr/>
        </p:nvSpPr>
        <p:spPr bwMode="auto">
          <a:xfrm>
            <a:off x="1070028" y="2358522"/>
            <a:ext cx="7782663" cy="40686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0" algn="l" rtl="0" eaLnBrk="1" fontAlgn="base" hangingPunct="1">
              <a:spcBef>
                <a:spcPts val="400"/>
              </a:spcBef>
              <a:spcAft>
                <a:spcPts val="800"/>
              </a:spcAft>
              <a:buClr>
                <a:srgbClr val="6E6452"/>
              </a:buClr>
              <a:buFont typeface="Arial" pitchFamily="34" charset="0"/>
              <a:buNone/>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42900" indent="-342900">
              <a:spcBef>
                <a:spcPts val="0"/>
              </a:spcBef>
              <a:spcAft>
                <a:spcPts val="0"/>
              </a:spcAft>
              <a:buFont typeface="Arial" panose="020B0604020202020204" pitchFamily="34" charset="0"/>
              <a:buChar char="•"/>
            </a:pP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Durchführung der ersten Trainingskurse in 8 von 12 Governoraten Jordaniens für ca. 180 Tagesmütter</a:t>
            </a:r>
          </a:p>
          <a:p>
            <a:pPr marL="342900" indent="-342900">
              <a:spcBef>
                <a:spcPts val="0"/>
              </a:spcBef>
              <a:spcAft>
                <a:spcPts val="0"/>
              </a:spcAft>
              <a:buFont typeface="Arial" panose="020B0604020202020204" pitchFamily="34" charset="0"/>
              <a:buChar char="•"/>
            </a:pP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Evaluation der Ergebnisse des 1. Kurses und Anpassung der Trainingsunterlagen für den </a:t>
            </a:r>
            <a:b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b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2. Kurs</a:t>
            </a:r>
            <a:endParaRPr lang="de-DE" sz="2800" kern="0" dirty="0">
              <a:solidFill>
                <a:schemeClr val="tx1"/>
              </a:solidFill>
              <a:latin typeface="Arial" panose="020B0604020202020204" pitchFamily="34" charset="0"/>
              <a:cs typeface="Arial" panose="020B0604020202020204" pitchFamily="34" charset="0"/>
            </a:endParaRPr>
          </a:p>
          <a:p>
            <a:pPr marL="342900" indent="-342900">
              <a:spcBef>
                <a:spcPts val="0"/>
              </a:spcBef>
              <a:spcAft>
                <a:spcPts val="0"/>
              </a:spcAft>
              <a:buFont typeface="Arial" panose="020B0604020202020204" pitchFamily="34" charset="0"/>
              <a:buChar char="•"/>
            </a:pP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Auswahl von 6 Pilotmodellen für HBDC’s und Start des Mentorenprogramms</a:t>
            </a:r>
          </a:p>
        </p:txBody>
      </p:sp>
      <p:sp>
        <p:nvSpPr>
          <p:cNvPr id="7" name="Titel 1">
            <a:extLst>
              <a:ext uri="{FF2B5EF4-FFF2-40B4-BE49-F238E27FC236}">
                <a16:creationId xmlns:a16="http://schemas.microsoft.com/office/drawing/2014/main" id="{550A8752-1145-4978-B86F-6663736CDB72}"/>
              </a:ext>
            </a:extLst>
          </p:cNvPr>
          <p:cNvSpPr txBox="1">
            <a:spLocks/>
          </p:cNvSpPr>
          <p:nvPr/>
        </p:nvSpPr>
        <p:spPr>
          <a:xfrm>
            <a:off x="1259917" y="418895"/>
            <a:ext cx="9597473" cy="83285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400" b="0" i="0" u="none" strike="noStrike" cap="none">
                <a:solidFill>
                  <a:srgbClr val="6E6452"/>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57200" marR="0" lvl="5" indent="0" algn="l" rtl="0">
              <a:spcBef>
                <a:spcPts val="0"/>
              </a:spcBef>
              <a:spcAft>
                <a:spcPts val="0"/>
              </a:spcAft>
              <a:buNone/>
              <a:defRPr sz="3600" b="0" i="0" u="none" strike="noStrike" cap="none">
                <a:solidFill>
                  <a:schemeClr val="dk1"/>
                </a:solidFill>
                <a:latin typeface="Arial"/>
                <a:ea typeface="Arial"/>
                <a:cs typeface="Arial"/>
                <a:sym typeface="Arial"/>
              </a:defRPr>
            </a:lvl6pPr>
            <a:lvl7pPr marL="914400" marR="0" lvl="6" indent="0" algn="l" rtl="0">
              <a:spcBef>
                <a:spcPts val="0"/>
              </a:spcBef>
              <a:spcAft>
                <a:spcPts val="0"/>
              </a:spcAft>
              <a:buNone/>
              <a:defRPr sz="3600" b="0" i="0" u="none" strike="noStrike" cap="none">
                <a:solidFill>
                  <a:schemeClr val="dk1"/>
                </a:solidFill>
                <a:latin typeface="Arial"/>
                <a:ea typeface="Arial"/>
                <a:cs typeface="Arial"/>
                <a:sym typeface="Arial"/>
              </a:defRPr>
            </a:lvl7pPr>
            <a:lvl8pPr marL="1371600" marR="0" lvl="7" indent="0" algn="l" rtl="0">
              <a:spcBef>
                <a:spcPts val="0"/>
              </a:spcBef>
              <a:spcAft>
                <a:spcPts val="0"/>
              </a:spcAft>
              <a:buNone/>
              <a:defRPr sz="3600" b="0" i="0" u="none" strike="noStrike" cap="none">
                <a:solidFill>
                  <a:schemeClr val="dk1"/>
                </a:solidFill>
                <a:latin typeface="Arial"/>
                <a:ea typeface="Arial"/>
                <a:cs typeface="Arial"/>
                <a:sym typeface="Arial"/>
              </a:defRPr>
            </a:lvl8pPr>
            <a:lvl9pPr marL="1828800" marR="0" lvl="8" indent="0" algn="l" rtl="0">
              <a:spcBef>
                <a:spcPts val="0"/>
              </a:spcBef>
              <a:spcAft>
                <a:spcPts val="0"/>
              </a:spcAft>
              <a:buNone/>
              <a:defRPr sz="3600" b="0" i="0" u="none" strike="noStrike" cap="none">
                <a:solidFill>
                  <a:schemeClr val="dk1"/>
                </a:solidFill>
                <a:latin typeface="Arial"/>
                <a:ea typeface="Arial"/>
                <a:cs typeface="Arial"/>
                <a:sym typeface="Arial"/>
              </a:defRPr>
            </a:lvl9pPr>
          </a:lstStyle>
          <a:p>
            <a:r>
              <a:rPr lang="en-GB" sz="3600" b="1" dirty="0">
                <a:solidFill>
                  <a:schemeClr val="tx1"/>
                </a:solidFill>
                <a:latin typeface="Arial" panose="020B0604020202020204" pitchFamily="34" charset="0"/>
                <a:cs typeface="Arial" panose="020B0604020202020204" pitchFamily="34" charset="0"/>
              </a:rPr>
              <a:t>HBDC: </a:t>
            </a:r>
            <a:r>
              <a:rPr lang="en-GB" sz="3600" b="1" dirty="0" err="1">
                <a:solidFill>
                  <a:schemeClr val="tx1"/>
                </a:solidFill>
                <a:latin typeface="Arial" panose="020B0604020202020204" pitchFamily="34" charset="0"/>
                <a:cs typeface="Arial" panose="020B0604020202020204" pitchFamily="34" charset="0"/>
              </a:rPr>
              <a:t>Umsetzungsschritte</a:t>
            </a:r>
            <a:r>
              <a:rPr lang="en-GB" sz="3600" b="1" dirty="0">
                <a:solidFill>
                  <a:schemeClr val="tx1"/>
                </a:solidFill>
                <a:latin typeface="Arial" panose="020B0604020202020204" pitchFamily="34" charset="0"/>
                <a:cs typeface="Arial" panose="020B0604020202020204" pitchFamily="34" charset="0"/>
              </a:rPr>
              <a:t> 2018 - 2019</a:t>
            </a:r>
          </a:p>
        </p:txBody>
      </p:sp>
      <p:pic>
        <p:nvPicPr>
          <p:cNvPr id="10" name="Grafik 9">
            <a:extLst>
              <a:ext uri="{FF2B5EF4-FFF2-40B4-BE49-F238E27FC236}">
                <a16:creationId xmlns:a16="http://schemas.microsoft.com/office/drawing/2014/main" id="{1FA2CF2B-4278-44D6-BE8D-A1619F668C9A}"/>
              </a:ext>
            </a:extLst>
          </p:cNvPr>
          <p:cNvPicPr>
            <a:picLocks noChangeAspect="1"/>
          </p:cNvPicPr>
          <p:nvPr/>
        </p:nvPicPr>
        <p:blipFill>
          <a:blip r:embed="rId4"/>
          <a:stretch>
            <a:fillRect/>
          </a:stretch>
        </p:blipFill>
        <p:spPr>
          <a:xfrm>
            <a:off x="9048001" y="4069156"/>
            <a:ext cx="3143999" cy="2358000"/>
          </a:xfrm>
          <a:prstGeom prst="rect">
            <a:avLst/>
          </a:prstGeom>
        </p:spPr>
      </p:pic>
    </p:spTree>
    <p:extLst>
      <p:ext uri="{BB962C8B-B14F-4D97-AF65-F5344CB8AC3E}">
        <p14:creationId xmlns:p14="http://schemas.microsoft.com/office/powerpoint/2010/main" val="423768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3B2BBD4-A062-44FA-AF20-9A4B9302D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637" y="3772739"/>
            <a:ext cx="3896094" cy="2595143"/>
          </a:xfrm>
          <a:prstGeom prst="rect">
            <a:avLst/>
          </a:prstGeom>
        </p:spPr>
      </p:pic>
      <p:pic>
        <p:nvPicPr>
          <p:cNvPr id="11" name="Grafik 10">
            <a:extLst>
              <a:ext uri="{FF2B5EF4-FFF2-40B4-BE49-F238E27FC236}">
                <a16:creationId xmlns:a16="http://schemas.microsoft.com/office/drawing/2014/main" id="{78503801-859F-4688-AD5D-01751526BFE2}"/>
              </a:ext>
            </a:extLst>
          </p:cNvPr>
          <p:cNvPicPr/>
          <p:nvPr/>
        </p:nvPicPr>
        <p:blipFill>
          <a:blip r:embed="rId3"/>
          <a:stretch>
            <a:fillRect/>
          </a:stretch>
        </p:blipFill>
        <p:spPr>
          <a:xfrm>
            <a:off x="2323185" y="3767557"/>
            <a:ext cx="2762981" cy="2999539"/>
          </a:xfrm>
          <a:prstGeom prst="rect">
            <a:avLst/>
          </a:prstGeom>
        </p:spPr>
      </p:pic>
      <p:sp>
        <p:nvSpPr>
          <p:cNvPr id="2" name="Titel 1">
            <a:extLst>
              <a:ext uri="{FF2B5EF4-FFF2-40B4-BE49-F238E27FC236}">
                <a16:creationId xmlns:a16="http://schemas.microsoft.com/office/drawing/2014/main" id="{FAA2823F-B925-4D00-930F-9B6179A2CC5E}"/>
              </a:ext>
            </a:extLst>
          </p:cNvPr>
          <p:cNvSpPr>
            <a:spLocks noGrp="1"/>
          </p:cNvSpPr>
          <p:nvPr>
            <p:ph type="title"/>
          </p:nvPr>
        </p:nvSpPr>
        <p:spPr>
          <a:xfrm>
            <a:off x="978675" y="762744"/>
            <a:ext cx="10368000" cy="789831"/>
          </a:xfrm>
        </p:spPr>
        <p:txBody>
          <a:bodyPr>
            <a:normAutofit/>
          </a:bodyPr>
          <a:lstStyle/>
          <a:p>
            <a:r>
              <a:rPr lang="de-DE" sz="3600" b="1" dirty="0">
                <a:solidFill>
                  <a:schemeClr val="tx1"/>
                </a:solidFill>
              </a:rPr>
              <a:t>Aktivitäten in Vorbereitung des 2. Kurses</a:t>
            </a:r>
          </a:p>
        </p:txBody>
      </p:sp>
      <p:sp>
        <p:nvSpPr>
          <p:cNvPr id="3" name="Textplatzhalter 2">
            <a:extLst>
              <a:ext uri="{FF2B5EF4-FFF2-40B4-BE49-F238E27FC236}">
                <a16:creationId xmlns:a16="http://schemas.microsoft.com/office/drawing/2014/main" id="{953ACAD0-D0EF-430B-A861-09482419515D}"/>
              </a:ext>
            </a:extLst>
          </p:cNvPr>
          <p:cNvSpPr>
            <a:spLocks noGrp="1"/>
          </p:cNvSpPr>
          <p:nvPr>
            <p:ph type="body" idx="1"/>
          </p:nvPr>
        </p:nvSpPr>
        <p:spPr>
          <a:xfrm>
            <a:off x="754018" y="1516046"/>
            <a:ext cx="5039999" cy="4991285"/>
          </a:xfrm>
        </p:spPr>
        <p:txBody>
          <a:bodyPr>
            <a:normAutofit/>
          </a:bodyPr>
          <a:lstStyle/>
          <a:p>
            <a:pPr>
              <a:lnSpc>
                <a:spcPct val="100000"/>
              </a:lnSpc>
              <a:buClrTx/>
            </a:pPr>
            <a:r>
              <a:rPr lang="de-DE" sz="2000" b="1" dirty="0">
                <a:solidFill>
                  <a:schemeClr val="tx1"/>
                </a:solidFill>
              </a:rPr>
              <a:t>Anpassung des Training Manuals “Grundlagentraining für Tagesmütter”</a:t>
            </a:r>
          </a:p>
          <a:p>
            <a:pPr>
              <a:lnSpc>
                <a:spcPct val="100000"/>
              </a:lnSpc>
              <a:buClrTx/>
            </a:pPr>
            <a:r>
              <a:rPr lang="de-DE" sz="2000" b="1" dirty="0">
                <a:solidFill>
                  <a:schemeClr val="tx1"/>
                </a:solidFill>
              </a:rPr>
              <a:t>Einführungsworkshop mit Trainern und Partnern</a:t>
            </a:r>
          </a:p>
          <a:p>
            <a:pPr>
              <a:lnSpc>
                <a:spcPct val="100000"/>
              </a:lnSpc>
              <a:buClrTx/>
            </a:pPr>
            <a:r>
              <a:rPr lang="de-DE" sz="2000" b="1" dirty="0">
                <a:solidFill>
                  <a:schemeClr val="tx1"/>
                </a:solidFill>
              </a:rPr>
              <a:t>Übergabe der neuen Materialien fürs Training</a:t>
            </a:r>
          </a:p>
        </p:txBody>
      </p:sp>
      <p:sp>
        <p:nvSpPr>
          <p:cNvPr id="4" name="Textplatzhalter 3">
            <a:extLst>
              <a:ext uri="{FF2B5EF4-FFF2-40B4-BE49-F238E27FC236}">
                <a16:creationId xmlns:a16="http://schemas.microsoft.com/office/drawing/2014/main" id="{D9385692-06B2-43AD-A6F7-B310D9F14AA4}"/>
              </a:ext>
            </a:extLst>
          </p:cNvPr>
          <p:cNvSpPr>
            <a:spLocks noGrp="1"/>
          </p:cNvSpPr>
          <p:nvPr>
            <p:ph type="body" idx="2"/>
          </p:nvPr>
        </p:nvSpPr>
        <p:spPr>
          <a:xfrm>
            <a:off x="6162675" y="1506151"/>
            <a:ext cx="5039999" cy="2214982"/>
          </a:xfrm>
        </p:spPr>
        <p:txBody>
          <a:bodyPr>
            <a:noAutofit/>
          </a:bodyPr>
          <a:lstStyle/>
          <a:p>
            <a:pPr>
              <a:lnSpc>
                <a:spcPct val="110000"/>
              </a:lnSpc>
              <a:buClrTx/>
            </a:pPr>
            <a:r>
              <a:rPr lang="de-DE" sz="2000" b="1" dirty="0">
                <a:solidFill>
                  <a:schemeClr val="tx1"/>
                </a:solidFill>
              </a:rPr>
              <a:t>Vereinbarung zwischen dem MoSD und EPP am 1. Oktober 2018 zu</a:t>
            </a:r>
            <a:endParaRPr lang="de-DE" b="1" dirty="0">
              <a:solidFill>
                <a:schemeClr val="tx1"/>
              </a:solidFill>
            </a:endParaRPr>
          </a:p>
          <a:p>
            <a:pPr lvl="1">
              <a:buClrTx/>
            </a:pPr>
            <a:r>
              <a:rPr lang="de-DE" b="1" dirty="0">
                <a:solidFill>
                  <a:schemeClr val="tx1"/>
                </a:solidFill>
              </a:rPr>
              <a:t>Training von 42 Mitarbeitern des MoSD im Rahmen des 2. Kurses</a:t>
            </a:r>
          </a:p>
          <a:p>
            <a:pPr lvl="1">
              <a:buClrTx/>
            </a:pPr>
            <a:r>
              <a:rPr lang="de-DE" b="1" dirty="0">
                <a:solidFill>
                  <a:schemeClr val="tx1"/>
                </a:solidFill>
              </a:rPr>
              <a:t>Gemeinsamer Arbeit an den Verwaltungsvorschriften für HBDC’s</a:t>
            </a:r>
            <a:endParaRPr lang="de-DE" sz="2000" b="1" dirty="0">
              <a:solidFill>
                <a:schemeClr val="tx1"/>
              </a:solidFill>
            </a:endParaRPr>
          </a:p>
        </p:txBody>
      </p:sp>
    </p:spTree>
    <p:extLst>
      <p:ext uri="{BB962C8B-B14F-4D97-AF65-F5344CB8AC3E}">
        <p14:creationId xmlns:p14="http://schemas.microsoft.com/office/powerpoint/2010/main" val="1239129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B146D-8479-4D82-8947-E8132C141719}"/>
              </a:ext>
            </a:extLst>
          </p:cNvPr>
          <p:cNvSpPr>
            <a:spLocks noGrp="1"/>
          </p:cNvSpPr>
          <p:nvPr>
            <p:ph type="title" idx="4294967295"/>
          </p:nvPr>
        </p:nvSpPr>
        <p:spPr>
          <a:xfrm>
            <a:off x="878098" y="484744"/>
            <a:ext cx="10538585" cy="767007"/>
          </a:xfrm>
        </p:spPr>
        <p:txBody>
          <a:bodyPr>
            <a:noAutofit/>
          </a:bodyPr>
          <a:lstStyle/>
          <a:p>
            <a:pPr algn="ctr"/>
            <a:r>
              <a:rPr lang="en-GB" sz="4000" b="1"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Neue Trainingsmaterialien</a:t>
            </a:r>
            <a:endParaRPr lang="de-DE" sz="4000" b="1"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DF3A4D2A-FA84-4F2B-8559-5AAC7ED99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58312" y="2874762"/>
            <a:ext cx="2693362" cy="2020022"/>
          </a:xfrm>
          <a:prstGeom prst="rect">
            <a:avLst/>
          </a:prstGeom>
        </p:spPr>
      </p:pic>
      <p:sp>
        <p:nvSpPr>
          <p:cNvPr id="3" name="Textfeld 2">
            <a:extLst>
              <a:ext uri="{FF2B5EF4-FFF2-40B4-BE49-F238E27FC236}">
                <a16:creationId xmlns:a16="http://schemas.microsoft.com/office/drawing/2014/main" id="{E1C7C20D-B997-432D-8E02-02C3A20C4AFE}"/>
              </a:ext>
            </a:extLst>
          </p:cNvPr>
          <p:cNvSpPr txBox="1"/>
          <p:nvPr/>
        </p:nvSpPr>
        <p:spPr>
          <a:xfrm>
            <a:off x="4699976" y="5231454"/>
            <a:ext cx="2610034" cy="1477328"/>
          </a:xfrm>
          <a:prstGeom prst="rect">
            <a:avLst/>
          </a:prstGeom>
          <a:noFill/>
        </p:spPr>
        <p:txBody>
          <a:bodyPr wrap="square" rtlCol="0">
            <a:spAutoFit/>
          </a:bodyPr>
          <a:lstStyle/>
          <a:p>
            <a:pPr algn="ctr"/>
            <a:r>
              <a:rPr lang="de-DE" b="1" spc="600" dirty="0" err="1">
                <a:solidFill>
                  <a:schemeClr val="accent5"/>
                </a:solidFill>
                <a:effectLst>
                  <a:outerShdw blurRad="38100" dist="38100" dir="2700000" algn="tl">
                    <a:srgbClr val="000000">
                      <a:alpha val="43137"/>
                    </a:srgbClr>
                  </a:outerShdw>
                </a:effectLst>
                <a:latin typeface="Arial"/>
                <a:cs typeface="Arial"/>
                <a:sym typeface="Arial"/>
              </a:rPr>
              <a:t>Überar-beiteter</a:t>
            </a:r>
            <a:r>
              <a:rPr lang="de-DE" b="1" spc="600" dirty="0">
                <a:solidFill>
                  <a:schemeClr val="accent5"/>
                </a:solidFill>
                <a:effectLst>
                  <a:outerShdw blurRad="38100" dist="38100" dir="2700000" algn="tl">
                    <a:srgbClr val="000000">
                      <a:alpha val="43137"/>
                    </a:srgbClr>
                  </a:outerShdw>
                </a:effectLst>
                <a:latin typeface="Arial"/>
                <a:cs typeface="Arial"/>
                <a:sym typeface="Arial"/>
              </a:rPr>
              <a:t> Ordner „Kreative </a:t>
            </a:r>
            <a:r>
              <a:rPr lang="en-GB" b="1" spc="600" dirty="0">
                <a:solidFill>
                  <a:schemeClr val="accent5"/>
                </a:solidFill>
                <a:effectLst>
                  <a:outerShdw blurRad="38100" dist="38100" dir="2700000" algn="tl">
                    <a:srgbClr val="000000">
                      <a:alpha val="43137"/>
                    </a:srgbClr>
                  </a:outerShdw>
                </a:effectLst>
                <a:latin typeface="Arial"/>
                <a:cs typeface="Arial"/>
                <a:sym typeface="Arial"/>
              </a:rPr>
              <a:t>Ideen“</a:t>
            </a:r>
          </a:p>
        </p:txBody>
      </p:sp>
      <p:sp>
        <p:nvSpPr>
          <p:cNvPr id="4" name="Textfeld 3">
            <a:extLst>
              <a:ext uri="{FF2B5EF4-FFF2-40B4-BE49-F238E27FC236}">
                <a16:creationId xmlns:a16="http://schemas.microsoft.com/office/drawing/2014/main" id="{FCA7E5B6-8925-4B45-8813-FDE0A54F5AB7}"/>
              </a:ext>
            </a:extLst>
          </p:cNvPr>
          <p:cNvSpPr txBox="1"/>
          <p:nvPr/>
        </p:nvSpPr>
        <p:spPr>
          <a:xfrm>
            <a:off x="1157286" y="4954540"/>
            <a:ext cx="2376027" cy="923330"/>
          </a:xfrm>
          <a:prstGeom prst="rect">
            <a:avLst/>
          </a:prstGeom>
          <a:noFill/>
        </p:spPr>
        <p:txBody>
          <a:bodyPr wrap="square" rtlCol="0">
            <a:spAutoFit/>
          </a:bodyPr>
          <a:lstStyle/>
          <a:p>
            <a:r>
              <a:rPr lang="en-GB" b="1" spc="600" dirty="0">
                <a:solidFill>
                  <a:schemeClr val="accent5"/>
                </a:solidFill>
                <a:effectLst>
                  <a:outerShdw blurRad="38100" dist="38100" dir="2700000" algn="tl">
                    <a:srgbClr val="000000">
                      <a:alpha val="43137"/>
                    </a:srgbClr>
                  </a:outerShdw>
                </a:effectLst>
                <a:latin typeface="Arial"/>
                <a:cs typeface="Arial"/>
              </a:rPr>
              <a:t>Poster, Broschüren etc.</a:t>
            </a:r>
          </a:p>
        </p:txBody>
      </p:sp>
      <p:sp>
        <p:nvSpPr>
          <p:cNvPr id="5" name="Textfeld 4">
            <a:extLst>
              <a:ext uri="{FF2B5EF4-FFF2-40B4-BE49-F238E27FC236}">
                <a16:creationId xmlns:a16="http://schemas.microsoft.com/office/drawing/2014/main" id="{B09BF037-1022-4EC2-AF83-BE5ADC0C918E}"/>
              </a:ext>
            </a:extLst>
          </p:cNvPr>
          <p:cNvSpPr txBox="1"/>
          <p:nvPr/>
        </p:nvSpPr>
        <p:spPr>
          <a:xfrm>
            <a:off x="8387176" y="5127725"/>
            <a:ext cx="2052067" cy="923330"/>
          </a:xfrm>
          <a:prstGeom prst="rect">
            <a:avLst/>
          </a:prstGeom>
          <a:noFill/>
        </p:spPr>
        <p:txBody>
          <a:bodyPr wrap="square" rtlCol="0">
            <a:spAutoFit/>
          </a:bodyPr>
          <a:lstStyle/>
          <a:p>
            <a:r>
              <a:rPr lang="de-DE" b="1" spc="600" dirty="0">
                <a:solidFill>
                  <a:schemeClr val="accent5"/>
                </a:solidFill>
                <a:effectLst>
                  <a:outerShdw blurRad="38100" dist="38100" dir="2700000" algn="tl">
                    <a:srgbClr val="000000">
                      <a:alpha val="43137"/>
                    </a:srgbClr>
                  </a:outerShdw>
                </a:effectLst>
                <a:latin typeface="Arial"/>
                <a:cs typeface="Arial"/>
              </a:rPr>
              <a:t>neue Videos in Arabisch</a:t>
            </a:r>
          </a:p>
        </p:txBody>
      </p:sp>
      <p:pic>
        <p:nvPicPr>
          <p:cNvPr id="7" name="Grafik 6">
            <a:extLst>
              <a:ext uri="{FF2B5EF4-FFF2-40B4-BE49-F238E27FC236}">
                <a16:creationId xmlns:a16="http://schemas.microsoft.com/office/drawing/2014/main" id="{D837C1DF-3EB5-494F-9178-BAE20EDD8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69" y="2081139"/>
            <a:ext cx="3624768" cy="2567422"/>
          </a:xfrm>
          <a:prstGeom prst="rect">
            <a:avLst/>
          </a:prstGeom>
        </p:spPr>
      </p:pic>
      <p:pic>
        <p:nvPicPr>
          <p:cNvPr id="10" name="Grafik 9">
            <a:extLst>
              <a:ext uri="{FF2B5EF4-FFF2-40B4-BE49-F238E27FC236}">
                <a16:creationId xmlns:a16="http://schemas.microsoft.com/office/drawing/2014/main" id="{D113B84D-6DE6-4EE0-A081-489CE0AF5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93372">
            <a:off x="8230344" y="3345665"/>
            <a:ext cx="3190363" cy="1872377"/>
          </a:xfrm>
          <a:prstGeom prst="rect">
            <a:avLst/>
          </a:prstGeom>
        </p:spPr>
      </p:pic>
    </p:spTree>
    <p:extLst>
      <p:ext uri="{BB962C8B-B14F-4D97-AF65-F5344CB8AC3E}">
        <p14:creationId xmlns:p14="http://schemas.microsoft.com/office/powerpoint/2010/main" val="357464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CB1B5-A2B7-4D62-B503-C78A8EC19CE8}"/>
              </a:ext>
            </a:extLst>
          </p:cNvPr>
          <p:cNvSpPr>
            <a:spLocks noGrp="1"/>
          </p:cNvSpPr>
          <p:nvPr>
            <p:ph type="title"/>
          </p:nvPr>
        </p:nvSpPr>
        <p:spPr>
          <a:xfrm>
            <a:off x="1602699" y="677897"/>
            <a:ext cx="8986602" cy="875695"/>
          </a:xfrm>
        </p:spPr>
        <p:txBody>
          <a:bodyPr>
            <a:noAutofit/>
          </a:bodyPr>
          <a:lstStyle/>
          <a:p>
            <a:r>
              <a:rPr lang="de-DE" sz="4400" b="1" dirty="0">
                <a:solidFill>
                  <a:schemeClr val="tx1"/>
                </a:solidFill>
              </a:rPr>
              <a:t>Impressionen vom Training</a:t>
            </a:r>
          </a:p>
        </p:txBody>
      </p:sp>
      <p:pic>
        <p:nvPicPr>
          <p:cNvPr id="17" name="Grafik 16">
            <a:extLst>
              <a:ext uri="{FF2B5EF4-FFF2-40B4-BE49-F238E27FC236}">
                <a16:creationId xmlns:a16="http://schemas.microsoft.com/office/drawing/2014/main" id="{96A56C9C-A91A-4B01-8DD2-17658DD89D31}"/>
              </a:ext>
            </a:extLst>
          </p:cNvPr>
          <p:cNvPicPr>
            <a:picLocks noChangeAspect="1"/>
          </p:cNvPicPr>
          <p:nvPr/>
        </p:nvPicPr>
        <p:blipFill>
          <a:blip r:embed="rId2"/>
          <a:stretch>
            <a:fillRect/>
          </a:stretch>
        </p:blipFill>
        <p:spPr>
          <a:xfrm>
            <a:off x="912000" y="2123737"/>
            <a:ext cx="6050976" cy="4278229"/>
          </a:xfrm>
          <a:prstGeom prst="rect">
            <a:avLst/>
          </a:prstGeom>
        </p:spPr>
      </p:pic>
      <p:pic>
        <p:nvPicPr>
          <p:cNvPr id="19" name="Grafik 18">
            <a:extLst>
              <a:ext uri="{FF2B5EF4-FFF2-40B4-BE49-F238E27FC236}">
                <a16:creationId xmlns:a16="http://schemas.microsoft.com/office/drawing/2014/main" id="{76E4EE10-87A8-4828-A570-63390CFA67A7}"/>
              </a:ext>
            </a:extLst>
          </p:cNvPr>
          <p:cNvPicPr>
            <a:picLocks noChangeAspect="1"/>
          </p:cNvPicPr>
          <p:nvPr/>
        </p:nvPicPr>
        <p:blipFill>
          <a:blip r:embed="rId3"/>
          <a:stretch>
            <a:fillRect/>
          </a:stretch>
        </p:blipFill>
        <p:spPr>
          <a:xfrm rot="5400000">
            <a:off x="7214219" y="1938243"/>
            <a:ext cx="1076093" cy="1434790"/>
          </a:xfrm>
          <a:prstGeom prst="rect">
            <a:avLst/>
          </a:prstGeom>
        </p:spPr>
      </p:pic>
      <p:pic>
        <p:nvPicPr>
          <p:cNvPr id="21" name="Grafik 20">
            <a:extLst>
              <a:ext uri="{FF2B5EF4-FFF2-40B4-BE49-F238E27FC236}">
                <a16:creationId xmlns:a16="http://schemas.microsoft.com/office/drawing/2014/main" id="{2BD7D892-C634-4E43-8FA0-BFE95B219CC7}"/>
              </a:ext>
            </a:extLst>
          </p:cNvPr>
          <p:cNvPicPr>
            <a:picLocks noChangeAspect="1"/>
          </p:cNvPicPr>
          <p:nvPr/>
        </p:nvPicPr>
        <p:blipFill>
          <a:blip r:embed="rId4"/>
          <a:stretch>
            <a:fillRect/>
          </a:stretch>
        </p:blipFill>
        <p:spPr>
          <a:xfrm>
            <a:off x="7057221" y="3259909"/>
            <a:ext cx="1434792" cy="1076094"/>
          </a:xfrm>
          <a:prstGeom prst="rect">
            <a:avLst/>
          </a:prstGeom>
        </p:spPr>
      </p:pic>
      <p:pic>
        <p:nvPicPr>
          <p:cNvPr id="29" name="Grafik 28">
            <a:extLst>
              <a:ext uri="{FF2B5EF4-FFF2-40B4-BE49-F238E27FC236}">
                <a16:creationId xmlns:a16="http://schemas.microsoft.com/office/drawing/2014/main" id="{29E1AE36-C57C-4745-90E7-4438918336E7}"/>
              </a:ext>
            </a:extLst>
          </p:cNvPr>
          <p:cNvPicPr>
            <a:picLocks noChangeAspect="1"/>
          </p:cNvPicPr>
          <p:nvPr/>
        </p:nvPicPr>
        <p:blipFill>
          <a:blip r:embed="rId5"/>
          <a:stretch>
            <a:fillRect/>
          </a:stretch>
        </p:blipFill>
        <p:spPr>
          <a:xfrm>
            <a:off x="7057221" y="4402227"/>
            <a:ext cx="1432022" cy="1990939"/>
          </a:xfrm>
          <a:prstGeom prst="rect">
            <a:avLst/>
          </a:prstGeom>
        </p:spPr>
      </p:pic>
      <p:pic>
        <p:nvPicPr>
          <p:cNvPr id="4" name="Grafik 3">
            <a:extLst>
              <a:ext uri="{FF2B5EF4-FFF2-40B4-BE49-F238E27FC236}">
                <a16:creationId xmlns:a16="http://schemas.microsoft.com/office/drawing/2014/main" id="{6E674179-423B-43CA-BA75-A2FD24622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906" y="2117591"/>
            <a:ext cx="1264474" cy="1879121"/>
          </a:xfrm>
          <a:prstGeom prst="rect">
            <a:avLst/>
          </a:prstGeom>
        </p:spPr>
      </p:pic>
      <p:pic>
        <p:nvPicPr>
          <p:cNvPr id="6" name="Grafik 5">
            <a:extLst>
              <a:ext uri="{FF2B5EF4-FFF2-40B4-BE49-F238E27FC236}">
                <a16:creationId xmlns:a16="http://schemas.microsoft.com/office/drawing/2014/main" id="{1C6B976E-6529-4BDC-B823-D6A8A3D20D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3488" y="4059385"/>
            <a:ext cx="1244892" cy="2355481"/>
          </a:xfrm>
          <a:prstGeom prst="rect">
            <a:avLst/>
          </a:prstGeom>
        </p:spPr>
      </p:pic>
      <p:pic>
        <p:nvPicPr>
          <p:cNvPr id="8" name="Grafik 7">
            <a:extLst>
              <a:ext uri="{FF2B5EF4-FFF2-40B4-BE49-F238E27FC236}">
                <a16:creationId xmlns:a16="http://schemas.microsoft.com/office/drawing/2014/main" id="{D46C1C72-ECA7-4C3C-9CA7-EA2E222A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9855" y="4985979"/>
            <a:ext cx="1930242" cy="1415987"/>
          </a:xfrm>
          <a:prstGeom prst="rect">
            <a:avLst/>
          </a:prstGeom>
        </p:spPr>
      </p:pic>
      <p:pic>
        <p:nvPicPr>
          <p:cNvPr id="10" name="Grafik 9">
            <a:extLst>
              <a:ext uri="{FF2B5EF4-FFF2-40B4-BE49-F238E27FC236}">
                <a16:creationId xmlns:a16="http://schemas.microsoft.com/office/drawing/2014/main" id="{48D0007E-9EBC-4507-953F-FF9B9E9F26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9855" y="3453791"/>
            <a:ext cx="1930242" cy="1447682"/>
          </a:xfrm>
          <a:prstGeom prst="rect">
            <a:avLst/>
          </a:prstGeom>
        </p:spPr>
      </p:pic>
      <p:pic>
        <p:nvPicPr>
          <p:cNvPr id="14" name="Grafik 13">
            <a:extLst>
              <a:ext uri="{FF2B5EF4-FFF2-40B4-BE49-F238E27FC236}">
                <a16:creationId xmlns:a16="http://schemas.microsoft.com/office/drawing/2014/main" id="{836B00FF-1B81-408B-BDD3-248173F5B9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0274" y="2151933"/>
            <a:ext cx="1930242" cy="1237182"/>
          </a:xfrm>
          <a:prstGeom prst="rect">
            <a:avLst/>
          </a:prstGeom>
        </p:spPr>
      </p:pic>
    </p:spTree>
    <p:extLst>
      <p:ext uri="{BB962C8B-B14F-4D97-AF65-F5344CB8AC3E}">
        <p14:creationId xmlns:p14="http://schemas.microsoft.com/office/powerpoint/2010/main" val="2729983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4789015-F5F0-4909-89A4-32F9D8AA3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573"/>
            <a:ext cx="4394447"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4">
            <a:extLst>
              <a:ext uri="{FF2B5EF4-FFF2-40B4-BE49-F238E27FC236}">
                <a16:creationId xmlns:a16="http://schemas.microsoft.com/office/drawing/2014/main" id="{952BE2B2-AC03-49FA-9EB1-8739D5D0C749}"/>
              </a:ext>
            </a:extLst>
          </p:cNvPr>
          <p:cNvSpPr txBox="1">
            <a:spLocks/>
          </p:cNvSpPr>
          <p:nvPr/>
        </p:nvSpPr>
        <p:spPr bwMode="auto">
          <a:xfrm>
            <a:off x="1229114" y="2451266"/>
            <a:ext cx="7782663" cy="41208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0" algn="l" rtl="0" eaLnBrk="1" fontAlgn="base" hangingPunct="1">
              <a:spcBef>
                <a:spcPts val="400"/>
              </a:spcBef>
              <a:spcAft>
                <a:spcPts val="800"/>
              </a:spcAft>
              <a:buClr>
                <a:srgbClr val="6E6452"/>
              </a:buClr>
              <a:buFont typeface="Arial" pitchFamily="34" charset="0"/>
              <a:buNone/>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42900" indent="-342900">
              <a:spcBef>
                <a:spcPts val="0"/>
              </a:spcBef>
              <a:spcAft>
                <a:spcPts val="0"/>
              </a:spcAft>
              <a:buFont typeface="Arial" panose="020B0604020202020204" pitchFamily="34" charset="0"/>
              <a:buChar char="•"/>
            </a:pP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Evaluation des 2. Kurses und Entwicklung des Curriculums auf Grundlage der Erfahrung aus beiden Trainingskursen. </a:t>
            </a:r>
          </a:p>
          <a:p>
            <a:pPr marL="342900" indent="-342900">
              <a:spcBef>
                <a:spcPts val="0"/>
              </a:spcBef>
              <a:spcAft>
                <a:spcPts val="0"/>
              </a:spcAft>
              <a:buFont typeface="Arial" panose="020B0604020202020204" pitchFamily="34" charset="0"/>
              <a:buChar char="•"/>
            </a:pP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Start von Aufbautrainings (unterbrochen durch Corona)</a:t>
            </a:r>
          </a:p>
          <a:p>
            <a:pPr marL="342900" indent="-342900">
              <a:spcBef>
                <a:spcPts val="0"/>
              </a:spcBef>
              <a:spcAft>
                <a:spcPts val="0"/>
              </a:spcAft>
              <a:buFont typeface="Arial" panose="020B0604020202020204" pitchFamily="34" charset="0"/>
              <a:buChar char="•"/>
            </a:pPr>
            <a:r>
              <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rPr>
              <a:t>Überarbeitung des Entwurfs der Verwaltungsvorschriften für HBDC und Abstimmung mit der Rechtsabteilung des MoSD.</a:t>
            </a:r>
          </a:p>
          <a:p>
            <a:pPr marL="342900" indent="-342900">
              <a:spcBef>
                <a:spcPts val="0"/>
              </a:spcBef>
              <a:spcAft>
                <a:spcPts val="0"/>
              </a:spcAft>
              <a:buFont typeface="Arial" panose="020B0604020202020204" pitchFamily="34" charset="0"/>
              <a:buChar char="•"/>
            </a:pPr>
            <a:endParaRPr lang="de-DE" sz="2800" kern="0" dirty="0">
              <a:solidFill>
                <a:schemeClr val="tx1"/>
              </a:solidFill>
              <a:latin typeface="Arial" panose="020B0604020202020204" pitchFamily="34" charset="0"/>
              <a:cs typeface="Arial" panose="020B0604020202020204" pitchFamily="34" charset="0"/>
              <a:sym typeface="Wingdings" panose="05000000000000000000" pitchFamily="2" charset="2"/>
            </a:endParaRPr>
          </a:p>
        </p:txBody>
      </p:sp>
      <p:sp>
        <p:nvSpPr>
          <p:cNvPr id="7" name="Titel 1">
            <a:extLst>
              <a:ext uri="{FF2B5EF4-FFF2-40B4-BE49-F238E27FC236}">
                <a16:creationId xmlns:a16="http://schemas.microsoft.com/office/drawing/2014/main" id="{550A8752-1145-4978-B86F-6663736CDB72}"/>
              </a:ext>
            </a:extLst>
          </p:cNvPr>
          <p:cNvSpPr txBox="1">
            <a:spLocks/>
          </p:cNvSpPr>
          <p:nvPr/>
        </p:nvSpPr>
        <p:spPr>
          <a:xfrm>
            <a:off x="1259917" y="418895"/>
            <a:ext cx="9597473" cy="83285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400" b="0" i="0" u="none" strike="noStrike" cap="none">
                <a:solidFill>
                  <a:srgbClr val="6E6452"/>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57200" marR="0" lvl="5" indent="0" algn="l" rtl="0">
              <a:spcBef>
                <a:spcPts val="0"/>
              </a:spcBef>
              <a:spcAft>
                <a:spcPts val="0"/>
              </a:spcAft>
              <a:buNone/>
              <a:defRPr sz="3600" b="0" i="0" u="none" strike="noStrike" cap="none">
                <a:solidFill>
                  <a:schemeClr val="dk1"/>
                </a:solidFill>
                <a:latin typeface="Arial"/>
                <a:ea typeface="Arial"/>
                <a:cs typeface="Arial"/>
                <a:sym typeface="Arial"/>
              </a:defRPr>
            </a:lvl6pPr>
            <a:lvl7pPr marL="914400" marR="0" lvl="6" indent="0" algn="l" rtl="0">
              <a:spcBef>
                <a:spcPts val="0"/>
              </a:spcBef>
              <a:spcAft>
                <a:spcPts val="0"/>
              </a:spcAft>
              <a:buNone/>
              <a:defRPr sz="3600" b="0" i="0" u="none" strike="noStrike" cap="none">
                <a:solidFill>
                  <a:schemeClr val="dk1"/>
                </a:solidFill>
                <a:latin typeface="Arial"/>
                <a:ea typeface="Arial"/>
                <a:cs typeface="Arial"/>
                <a:sym typeface="Arial"/>
              </a:defRPr>
            </a:lvl7pPr>
            <a:lvl8pPr marL="1371600" marR="0" lvl="7" indent="0" algn="l" rtl="0">
              <a:spcBef>
                <a:spcPts val="0"/>
              </a:spcBef>
              <a:spcAft>
                <a:spcPts val="0"/>
              </a:spcAft>
              <a:buNone/>
              <a:defRPr sz="3600" b="0" i="0" u="none" strike="noStrike" cap="none">
                <a:solidFill>
                  <a:schemeClr val="dk1"/>
                </a:solidFill>
                <a:latin typeface="Arial"/>
                <a:ea typeface="Arial"/>
                <a:cs typeface="Arial"/>
                <a:sym typeface="Arial"/>
              </a:defRPr>
            </a:lvl8pPr>
            <a:lvl9pPr marL="1828800" marR="0" lvl="8" indent="0" algn="l" rtl="0">
              <a:spcBef>
                <a:spcPts val="0"/>
              </a:spcBef>
              <a:spcAft>
                <a:spcPts val="0"/>
              </a:spcAft>
              <a:buNone/>
              <a:defRPr sz="3600" b="0" i="0" u="none" strike="noStrike" cap="none">
                <a:solidFill>
                  <a:schemeClr val="dk1"/>
                </a:solidFill>
                <a:latin typeface="Arial"/>
                <a:ea typeface="Arial"/>
                <a:cs typeface="Arial"/>
                <a:sym typeface="Arial"/>
              </a:defRPr>
            </a:lvl9pPr>
          </a:lstStyle>
          <a:p>
            <a:r>
              <a:rPr lang="en-GB" sz="3600" b="1" dirty="0">
                <a:solidFill>
                  <a:schemeClr val="tx1"/>
                </a:solidFill>
                <a:latin typeface="Arial" panose="020B0604020202020204" pitchFamily="34" charset="0"/>
                <a:cs typeface="Arial" panose="020B0604020202020204" pitchFamily="34" charset="0"/>
              </a:rPr>
              <a:t>HBDC: </a:t>
            </a:r>
            <a:r>
              <a:rPr lang="en-GB" sz="3600" b="1" dirty="0" err="1">
                <a:solidFill>
                  <a:schemeClr val="tx1"/>
                </a:solidFill>
                <a:latin typeface="Arial" panose="020B0604020202020204" pitchFamily="34" charset="0"/>
                <a:cs typeface="Arial" panose="020B0604020202020204" pitchFamily="34" charset="0"/>
              </a:rPr>
              <a:t>Umsetzungsschritte</a:t>
            </a:r>
            <a:r>
              <a:rPr lang="en-GB" sz="3600" b="1" dirty="0">
                <a:solidFill>
                  <a:schemeClr val="tx1"/>
                </a:solidFill>
                <a:latin typeface="Arial" panose="020B0604020202020204" pitchFamily="34" charset="0"/>
                <a:cs typeface="Arial" panose="020B0604020202020204" pitchFamily="34" charset="0"/>
              </a:rPr>
              <a:t> 2019 - 2020</a:t>
            </a:r>
          </a:p>
        </p:txBody>
      </p:sp>
      <p:pic>
        <p:nvPicPr>
          <p:cNvPr id="9" name="Bildplatzhalter 8">
            <a:extLst>
              <a:ext uri="{FF2B5EF4-FFF2-40B4-BE49-F238E27FC236}">
                <a16:creationId xmlns:a16="http://schemas.microsoft.com/office/drawing/2014/main" id="{6976450F-C58F-4835-B74D-F75702E03EB9}"/>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6498" b="6498"/>
          <a:stretch>
            <a:fillRect/>
          </a:stretch>
        </p:blipFill>
        <p:spPr>
          <a:xfrm>
            <a:off x="9011777" y="2013874"/>
            <a:ext cx="3143250" cy="2051050"/>
          </a:xfrm>
        </p:spPr>
      </p:pic>
      <p:pic>
        <p:nvPicPr>
          <p:cNvPr id="12" name="Grafik 11">
            <a:extLst>
              <a:ext uri="{FF2B5EF4-FFF2-40B4-BE49-F238E27FC236}">
                <a16:creationId xmlns:a16="http://schemas.microsoft.com/office/drawing/2014/main" id="{211385A7-0284-4F87-A60E-5C53AF98C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777" y="4238914"/>
            <a:ext cx="3110963" cy="2333223"/>
          </a:xfrm>
          <a:prstGeom prst="rect">
            <a:avLst/>
          </a:prstGeom>
        </p:spPr>
      </p:pic>
    </p:spTree>
    <p:extLst>
      <p:ext uri="{BB962C8B-B14F-4D97-AF65-F5344CB8AC3E}">
        <p14:creationId xmlns:p14="http://schemas.microsoft.com/office/powerpoint/2010/main" val="283675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438">
            <a:extLst>
              <a:ext uri="{FF2B5EF4-FFF2-40B4-BE49-F238E27FC236}">
                <a16:creationId xmlns:a16="http://schemas.microsoft.com/office/drawing/2014/main" id="{CCF7D81D-8255-4061-9498-BBB206A191CA}"/>
              </a:ext>
            </a:extLst>
          </p:cNvPr>
          <p:cNvSpPr/>
          <p:nvPr/>
        </p:nvSpPr>
        <p:spPr>
          <a:xfrm>
            <a:off x="563703" y="207835"/>
            <a:ext cx="10861858" cy="755691"/>
          </a:xfrm>
          <a:prstGeom prst="rect">
            <a:avLst/>
          </a:prstGeom>
          <a:solidFill>
            <a:schemeClr val="accent2">
              <a:lumMod val="50000"/>
            </a:scheme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Calibri" panose="020F0502020204030204"/>
              <a:ea typeface="+mn-ea"/>
              <a:cs typeface="+mn-cs"/>
            </a:endParaRPr>
          </a:p>
        </p:txBody>
      </p:sp>
      <p:grpSp>
        <p:nvGrpSpPr>
          <p:cNvPr id="16" name="Group 1769">
            <a:extLst>
              <a:ext uri="{FF2B5EF4-FFF2-40B4-BE49-F238E27FC236}">
                <a16:creationId xmlns:a16="http://schemas.microsoft.com/office/drawing/2014/main" id="{8A457BC9-3485-4336-90A7-2DEEFEABA75F}"/>
              </a:ext>
            </a:extLst>
          </p:cNvPr>
          <p:cNvGrpSpPr/>
          <p:nvPr/>
        </p:nvGrpSpPr>
        <p:grpSpPr>
          <a:xfrm>
            <a:off x="4010394" y="1456735"/>
            <a:ext cx="4378914" cy="4967357"/>
            <a:chOff x="269286" y="1135343"/>
            <a:chExt cx="4378914" cy="4967357"/>
          </a:xfrm>
        </p:grpSpPr>
        <p:grpSp>
          <p:nvGrpSpPr>
            <p:cNvPr id="17" name="Group 1760">
              <a:extLst>
                <a:ext uri="{FF2B5EF4-FFF2-40B4-BE49-F238E27FC236}">
                  <a16:creationId xmlns:a16="http://schemas.microsoft.com/office/drawing/2014/main" id="{1536C5FA-772E-413B-B9FB-D202C82A5279}"/>
                </a:ext>
              </a:extLst>
            </p:cNvPr>
            <p:cNvGrpSpPr/>
            <p:nvPr/>
          </p:nvGrpSpPr>
          <p:grpSpPr>
            <a:xfrm>
              <a:off x="269286" y="1135343"/>
              <a:ext cx="4378914" cy="4967357"/>
              <a:chOff x="269286" y="1135343"/>
              <a:chExt cx="4378914" cy="4967357"/>
            </a:xfrm>
          </p:grpSpPr>
          <p:sp>
            <p:nvSpPr>
              <p:cNvPr id="26" name="Freeform 2311">
                <a:extLst>
                  <a:ext uri="{FF2B5EF4-FFF2-40B4-BE49-F238E27FC236}">
                    <a16:creationId xmlns:a16="http://schemas.microsoft.com/office/drawing/2014/main" id="{A19A4C95-BFF6-4A03-92F8-1CAD54BB7455}"/>
                  </a:ext>
                </a:extLst>
              </p:cNvPr>
              <p:cNvSpPr>
                <a:spLocks/>
              </p:cNvSpPr>
              <p:nvPr/>
            </p:nvSpPr>
            <p:spPr bwMode="auto">
              <a:xfrm>
                <a:off x="317662" y="1135343"/>
                <a:ext cx="4330538" cy="4967357"/>
              </a:xfrm>
              <a:custGeom>
                <a:avLst/>
                <a:gdLst>
                  <a:gd name="T0" fmla="*/ 62 w 68"/>
                  <a:gd name="T1" fmla="*/ 28 h 78"/>
                  <a:gd name="T2" fmla="*/ 68 w 68"/>
                  <a:gd name="T3" fmla="*/ 23 h 78"/>
                  <a:gd name="T4" fmla="*/ 62 w 68"/>
                  <a:gd name="T5" fmla="*/ 0 h 78"/>
                  <a:gd name="T6" fmla="*/ 27 w 68"/>
                  <a:gd name="T7" fmla="*/ 19 h 78"/>
                  <a:gd name="T8" fmla="*/ 25 w 68"/>
                  <a:gd name="T9" fmla="*/ 21 h 78"/>
                  <a:gd name="T10" fmla="*/ 21 w 68"/>
                  <a:gd name="T11" fmla="*/ 19 h 78"/>
                  <a:gd name="T12" fmla="*/ 16 w 68"/>
                  <a:gd name="T13" fmla="*/ 16 h 78"/>
                  <a:gd name="T14" fmla="*/ 14 w 68"/>
                  <a:gd name="T15" fmla="*/ 12 h 78"/>
                  <a:gd name="T16" fmla="*/ 12 w 68"/>
                  <a:gd name="T17" fmla="*/ 12 h 78"/>
                  <a:gd name="T18" fmla="*/ 9 w 68"/>
                  <a:gd name="T19" fmla="*/ 12 h 78"/>
                  <a:gd name="T20" fmla="*/ 9 w 68"/>
                  <a:gd name="T21" fmla="*/ 19 h 78"/>
                  <a:gd name="T22" fmla="*/ 7 w 68"/>
                  <a:gd name="T23" fmla="*/ 28 h 78"/>
                  <a:gd name="T24" fmla="*/ 9 w 68"/>
                  <a:gd name="T25" fmla="*/ 30 h 78"/>
                  <a:gd name="T26" fmla="*/ 7 w 68"/>
                  <a:gd name="T27" fmla="*/ 35 h 78"/>
                  <a:gd name="T28" fmla="*/ 7 w 68"/>
                  <a:gd name="T29" fmla="*/ 35 h 78"/>
                  <a:gd name="T30" fmla="*/ 7 w 68"/>
                  <a:gd name="T31" fmla="*/ 37 h 78"/>
                  <a:gd name="T32" fmla="*/ 7 w 68"/>
                  <a:gd name="T33" fmla="*/ 41 h 78"/>
                  <a:gd name="T34" fmla="*/ 7 w 68"/>
                  <a:gd name="T35" fmla="*/ 42 h 78"/>
                  <a:gd name="T36" fmla="*/ 0 w 68"/>
                  <a:gd name="T37" fmla="*/ 75 h 78"/>
                  <a:gd name="T38" fmla="*/ 0 w 68"/>
                  <a:gd name="T39" fmla="*/ 76 h 78"/>
                  <a:gd name="T40" fmla="*/ 18 w 68"/>
                  <a:gd name="T41" fmla="*/ 78 h 78"/>
                  <a:gd name="T42" fmla="*/ 23 w 68"/>
                  <a:gd name="T43" fmla="*/ 75 h 78"/>
                  <a:gd name="T44" fmla="*/ 29 w 68"/>
                  <a:gd name="T45" fmla="*/ 66 h 78"/>
                  <a:gd name="T46" fmla="*/ 39 w 68"/>
                  <a:gd name="T47" fmla="*/ 64 h 78"/>
                  <a:gd name="T48" fmla="*/ 43 w 68"/>
                  <a:gd name="T49" fmla="*/ 57 h 78"/>
                  <a:gd name="T50" fmla="*/ 48 w 68"/>
                  <a:gd name="T51" fmla="*/ 53 h 78"/>
                  <a:gd name="T52" fmla="*/ 48 w 68"/>
                  <a:gd name="T53" fmla="*/ 51 h 78"/>
                  <a:gd name="T54" fmla="*/ 30 w 68"/>
                  <a:gd name="T55" fmla="*/ 35 h 78"/>
                  <a:gd name="T56" fmla="*/ 62 w 68"/>
                  <a:gd name="T57"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78">
                    <a:moveTo>
                      <a:pt x="62" y="28"/>
                    </a:moveTo>
                    <a:lnTo>
                      <a:pt x="68" y="23"/>
                    </a:lnTo>
                    <a:lnTo>
                      <a:pt x="62" y="0"/>
                    </a:lnTo>
                    <a:lnTo>
                      <a:pt x="27" y="19"/>
                    </a:lnTo>
                    <a:lnTo>
                      <a:pt x="25" y="21"/>
                    </a:lnTo>
                    <a:lnTo>
                      <a:pt x="21" y="19"/>
                    </a:lnTo>
                    <a:lnTo>
                      <a:pt x="16" y="16"/>
                    </a:lnTo>
                    <a:lnTo>
                      <a:pt x="14" y="12"/>
                    </a:lnTo>
                    <a:lnTo>
                      <a:pt x="12" y="12"/>
                    </a:lnTo>
                    <a:lnTo>
                      <a:pt x="9" y="12"/>
                    </a:lnTo>
                    <a:lnTo>
                      <a:pt x="9" y="19"/>
                    </a:lnTo>
                    <a:lnTo>
                      <a:pt x="7" y="28"/>
                    </a:lnTo>
                    <a:lnTo>
                      <a:pt x="9" y="30"/>
                    </a:lnTo>
                    <a:lnTo>
                      <a:pt x="7" y="35"/>
                    </a:lnTo>
                    <a:lnTo>
                      <a:pt x="7" y="35"/>
                    </a:lnTo>
                    <a:lnTo>
                      <a:pt x="7" y="37"/>
                    </a:lnTo>
                    <a:lnTo>
                      <a:pt x="7" y="41"/>
                    </a:lnTo>
                    <a:lnTo>
                      <a:pt x="7" y="42"/>
                    </a:lnTo>
                    <a:lnTo>
                      <a:pt x="0" y="75"/>
                    </a:lnTo>
                    <a:lnTo>
                      <a:pt x="0" y="76"/>
                    </a:lnTo>
                    <a:lnTo>
                      <a:pt x="18" y="78"/>
                    </a:lnTo>
                    <a:lnTo>
                      <a:pt x="23" y="75"/>
                    </a:lnTo>
                    <a:lnTo>
                      <a:pt x="29" y="66"/>
                    </a:lnTo>
                    <a:lnTo>
                      <a:pt x="39" y="64"/>
                    </a:lnTo>
                    <a:lnTo>
                      <a:pt x="43" y="57"/>
                    </a:lnTo>
                    <a:lnTo>
                      <a:pt x="48" y="53"/>
                    </a:lnTo>
                    <a:lnTo>
                      <a:pt x="48" y="51"/>
                    </a:lnTo>
                    <a:lnTo>
                      <a:pt x="30" y="35"/>
                    </a:lnTo>
                    <a:lnTo>
                      <a:pt x="62" y="28"/>
                    </a:lnTo>
                  </a:path>
                </a:pathLst>
              </a:custGeom>
              <a:solidFill>
                <a:schemeClr val="bg1">
                  <a:lumMod val="8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27" name="TextBox 1743">
                <a:extLst>
                  <a:ext uri="{FF2B5EF4-FFF2-40B4-BE49-F238E27FC236}">
                    <a16:creationId xmlns:a16="http://schemas.microsoft.com/office/drawing/2014/main" id="{64866223-A214-4A72-A020-E4E3D04EA802}"/>
                  </a:ext>
                </a:extLst>
              </p:cNvPr>
              <p:cNvSpPr txBox="1"/>
              <p:nvPr/>
            </p:nvSpPr>
            <p:spPr>
              <a:xfrm>
                <a:off x="1037879" y="2036840"/>
                <a:ext cx="846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Irbid</a:t>
                </a:r>
              </a:p>
            </p:txBody>
          </p:sp>
          <p:sp>
            <p:nvSpPr>
              <p:cNvPr id="28" name="TextBox 1747">
                <a:extLst>
                  <a:ext uri="{FF2B5EF4-FFF2-40B4-BE49-F238E27FC236}">
                    <a16:creationId xmlns:a16="http://schemas.microsoft.com/office/drawing/2014/main" id="{011FB2A9-3211-41EA-9EA6-347C011B7ADF}"/>
                  </a:ext>
                </a:extLst>
              </p:cNvPr>
              <p:cNvSpPr txBox="1"/>
              <p:nvPr/>
            </p:nvSpPr>
            <p:spPr>
              <a:xfrm>
                <a:off x="1729886" y="2260285"/>
                <a:ext cx="9575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Al Mafraq</a:t>
                </a:r>
              </a:p>
            </p:txBody>
          </p:sp>
          <p:sp>
            <p:nvSpPr>
              <p:cNvPr id="29" name="TextBox 1749">
                <a:extLst>
                  <a:ext uri="{FF2B5EF4-FFF2-40B4-BE49-F238E27FC236}">
                    <a16:creationId xmlns:a16="http://schemas.microsoft.com/office/drawing/2014/main" id="{875DD160-3844-47EB-9B32-778B406CFD15}"/>
                  </a:ext>
                </a:extLst>
              </p:cNvPr>
              <p:cNvSpPr txBox="1"/>
              <p:nvPr/>
            </p:nvSpPr>
            <p:spPr>
              <a:xfrm>
                <a:off x="269286" y="5774192"/>
                <a:ext cx="846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Al Aqaba</a:t>
                </a:r>
              </a:p>
            </p:txBody>
          </p:sp>
          <p:sp>
            <p:nvSpPr>
              <p:cNvPr id="30" name="TextBox 1751">
                <a:extLst>
                  <a:ext uri="{FF2B5EF4-FFF2-40B4-BE49-F238E27FC236}">
                    <a16:creationId xmlns:a16="http://schemas.microsoft.com/office/drawing/2014/main" id="{51E831EE-9C42-4086-B060-C9A719C1B4F6}"/>
                  </a:ext>
                </a:extLst>
              </p:cNvPr>
              <p:cNvSpPr txBox="1"/>
              <p:nvPr/>
            </p:nvSpPr>
            <p:spPr>
              <a:xfrm>
                <a:off x="970123" y="5019477"/>
                <a:ext cx="846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Ma’an</a:t>
                </a:r>
              </a:p>
            </p:txBody>
          </p:sp>
          <p:sp>
            <p:nvSpPr>
              <p:cNvPr id="31" name="TextBox 1753">
                <a:extLst>
                  <a:ext uri="{FF2B5EF4-FFF2-40B4-BE49-F238E27FC236}">
                    <a16:creationId xmlns:a16="http://schemas.microsoft.com/office/drawing/2014/main" id="{D9C327FD-3663-473E-A34D-D699081775D3}"/>
                  </a:ext>
                </a:extLst>
              </p:cNvPr>
              <p:cNvSpPr txBox="1"/>
              <p:nvPr/>
            </p:nvSpPr>
            <p:spPr>
              <a:xfrm>
                <a:off x="578538" y="4380867"/>
                <a:ext cx="8944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Al Tafilah</a:t>
                </a:r>
              </a:p>
            </p:txBody>
          </p:sp>
          <p:sp>
            <p:nvSpPr>
              <p:cNvPr id="32" name="TextBox 1755">
                <a:extLst>
                  <a:ext uri="{FF2B5EF4-FFF2-40B4-BE49-F238E27FC236}">
                    <a16:creationId xmlns:a16="http://schemas.microsoft.com/office/drawing/2014/main" id="{9AED191F-EDFA-4D2A-B425-9B687C604128}"/>
                  </a:ext>
                </a:extLst>
              </p:cNvPr>
              <p:cNvSpPr txBox="1"/>
              <p:nvPr/>
            </p:nvSpPr>
            <p:spPr>
              <a:xfrm>
                <a:off x="832503" y="3779333"/>
                <a:ext cx="846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Al Karak</a:t>
                </a:r>
              </a:p>
            </p:txBody>
          </p:sp>
          <p:sp>
            <p:nvSpPr>
              <p:cNvPr id="33" name="TextBox 1757">
                <a:extLst>
                  <a:ext uri="{FF2B5EF4-FFF2-40B4-BE49-F238E27FC236}">
                    <a16:creationId xmlns:a16="http://schemas.microsoft.com/office/drawing/2014/main" id="{C2A620FE-0CF4-4FD8-8982-D1B55589A317}"/>
                  </a:ext>
                </a:extLst>
              </p:cNvPr>
              <p:cNvSpPr txBox="1"/>
              <p:nvPr/>
            </p:nvSpPr>
            <p:spPr>
              <a:xfrm>
                <a:off x="1644041" y="2689534"/>
                <a:ext cx="846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Zarqa</a:t>
                </a:r>
              </a:p>
            </p:txBody>
          </p:sp>
          <p:sp>
            <p:nvSpPr>
              <p:cNvPr id="34" name="TextBox 1759">
                <a:extLst>
                  <a:ext uri="{FF2B5EF4-FFF2-40B4-BE49-F238E27FC236}">
                    <a16:creationId xmlns:a16="http://schemas.microsoft.com/office/drawing/2014/main" id="{A2249D85-9B29-444A-82D0-91253404DC01}"/>
                  </a:ext>
                </a:extLst>
              </p:cNvPr>
              <p:cNvSpPr txBox="1"/>
              <p:nvPr/>
            </p:nvSpPr>
            <p:spPr>
              <a:xfrm>
                <a:off x="840036" y="2687170"/>
                <a:ext cx="846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a:ln>
                      <a:noFill/>
                    </a:ln>
                    <a:solidFill>
                      <a:prstClr val="black"/>
                    </a:solidFill>
                    <a:effectLst/>
                    <a:uLnTx/>
                    <a:uFillTx/>
                    <a:latin typeface="Calibri" panose="020F0502020204030204"/>
                    <a:ea typeface="+mn-ea"/>
                    <a:cs typeface="+mn-cs"/>
                  </a:rPr>
                  <a:t>Salt</a:t>
                </a:r>
              </a:p>
            </p:txBody>
          </p:sp>
        </p:grpSp>
        <p:pic>
          <p:nvPicPr>
            <p:cNvPr id="18" name="Picture 1761">
              <a:extLst>
                <a:ext uri="{FF2B5EF4-FFF2-40B4-BE49-F238E27FC236}">
                  <a16:creationId xmlns:a16="http://schemas.microsoft.com/office/drawing/2014/main" id="{2ADC77E5-64E5-4689-B20A-C31678F57AA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127245" y="4807655"/>
              <a:ext cx="272249" cy="272249"/>
            </a:xfrm>
            <a:prstGeom prst="rect">
              <a:avLst/>
            </a:prstGeom>
          </p:spPr>
        </p:pic>
        <p:pic>
          <p:nvPicPr>
            <p:cNvPr id="19" name="Picture 1762">
              <a:extLst>
                <a:ext uri="{FF2B5EF4-FFF2-40B4-BE49-F238E27FC236}">
                  <a16:creationId xmlns:a16="http://schemas.microsoft.com/office/drawing/2014/main" id="{1ECCFC43-B419-4A4C-A452-359BD92CBA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806016" y="4131501"/>
              <a:ext cx="272249" cy="272249"/>
            </a:xfrm>
            <a:prstGeom prst="rect">
              <a:avLst/>
            </a:prstGeom>
          </p:spPr>
        </p:pic>
        <p:pic>
          <p:nvPicPr>
            <p:cNvPr id="20" name="Picture 1763">
              <a:extLst>
                <a:ext uri="{FF2B5EF4-FFF2-40B4-BE49-F238E27FC236}">
                  <a16:creationId xmlns:a16="http://schemas.microsoft.com/office/drawing/2014/main" id="{39B8648A-0ACE-4ABA-B512-0F2530F9202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025138" y="3550278"/>
              <a:ext cx="272249" cy="272249"/>
            </a:xfrm>
            <a:prstGeom prst="rect">
              <a:avLst/>
            </a:prstGeom>
          </p:spPr>
        </p:pic>
        <p:pic>
          <p:nvPicPr>
            <p:cNvPr id="21" name="Picture 1764">
              <a:extLst>
                <a:ext uri="{FF2B5EF4-FFF2-40B4-BE49-F238E27FC236}">
                  <a16:creationId xmlns:a16="http://schemas.microsoft.com/office/drawing/2014/main" id="{4CDEA5DE-2639-4946-949D-EC8A9A412D0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524307" y="2593957"/>
              <a:ext cx="272249" cy="272249"/>
            </a:xfrm>
            <a:prstGeom prst="rect">
              <a:avLst/>
            </a:prstGeom>
          </p:spPr>
        </p:pic>
        <p:pic>
          <p:nvPicPr>
            <p:cNvPr id="22" name="Picture 1765">
              <a:extLst>
                <a:ext uri="{FF2B5EF4-FFF2-40B4-BE49-F238E27FC236}">
                  <a16:creationId xmlns:a16="http://schemas.microsoft.com/office/drawing/2014/main" id="{1319C61F-A267-4F7D-9636-FEABAF32024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542925" y="2260296"/>
              <a:ext cx="272249" cy="272249"/>
            </a:xfrm>
            <a:prstGeom prst="rect">
              <a:avLst/>
            </a:prstGeom>
          </p:spPr>
        </p:pic>
        <p:pic>
          <p:nvPicPr>
            <p:cNvPr id="23" name="Picture 1766">
              <a:extLst>
                <a:ext uri="{FF2B5EF4-FFF2-40B4-BE49-F238E27FC236}">
                  <a16:creationId xmlns:a16="http://schemas.microsoft.com/office/drawing/2014/main" id="{B3A8DBF6-337A-4F16-9686-1A2EC2C801A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997388" y="2863279"/>
              <a:ext cx="272249" cy="272249"/>
            </a:xfrm>
            <a:prstGeom prst="rect">
              <a:avLst/>
            </a:prstGeom>
          </p:spPr>
        </p:pic>
        <p:pic>
          <p:nvPicPr>
            <p:cNvPr id="24" name="Picture 1767">
              <a:extLst>
                <a:ext uri="{FF2B5EF4-FFF2-40B4-BE49-F238E27FC236}">
                  <a16:creationId xmlns:a16="http://schemas.microsoft.com/office/drawing/2014/main" id="{5AE126B6-1397-4C4A-8C5E-D5A7F6F98C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182678" y="2687170"/>
              <a:ext cx="272249" cy="272249"/>
            </a:xfrm>
            <a:prstGeom prst="rect">
              <a:avLst/>
            </a:prstGeom>
          </p:spPr>
        </p:pic>
        <p:pic>
          <p:nvPicPr>
            <p:cNvPr id="25" name="Picture 1768">
              <a:extLst>
                <a:ext uri="{FF2B5EF4-FFF2-40B4-BE49-F238E27FC236}">
                  <a16:creationId xmlns:a16="http://schemas.microsoft.com/office/drawing/2014/main" id="{DC18710E-FE90-49F5-89D2-E89A352341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1020364" y="1887701"/>
              <a:ext cx="272249" cy="272249"/>
            </a:xfrm>
            <a:prstGeom prst="rect">
              <a:avLst/>
            </a:prstGeom>
          </p:spPr>
        </p:pic>
      </p:grpSp>
      <p:sp>
        <p:nvSpPr>
          <p:cNvPr id="35" name="TextBox 4">
            <a:extLst>
              <a:ext uri="{FF2B5EF4-FFF2-40B4-BE49-F238E27FC236}">
                <a16:creationId xmlns:a16="http://schemas.microsoft.com/office/drawing/2014/main" id="{0E8BD164-0EFE-4DB4-B62B-B4BC15E75A3F}"/>
              </a:ext>
            </a:extLst>
          </p:cNvPr>
          <p:cNvSpPr txBox="1"/>
          <p:nvPr/>
        </p:nvSpPr>
        <p:spPr>
          <a:xfrm>
            <a:off x="1431636" y="1456734"/>
            <a:ext cx="2860360"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effectLst/>
                <a:uLnTx/>
                <a:uFillTx/>
                <a:latin typeface="Calibri" panose="020F0502020204030204"/>
                <a:ea typeface="+mn-ea"/>
                <a:cs typeface="+mn-cs"/>
              </a:rPr>
              <a:t>Irbid  51 Teilnehmerinnen</a:t>
            </a:r>
          </a:p>
        </p:txBody>
      </p:sp>
      <p:cxnSp>
        <p:nvCxnSpPr>
          <p:cNvPr id="36" name="Straight Connector 6">
            <a:extLst>
              <a:ext uri="{FF2B5EF4-FFF2-40B4-BE49-F238E27FC236}">
                <a16:creationId xmlns:a16="http://schemas.microsoft.com/office/drawing/2014/main" id="{709D8D43-4F73-4D3F-A78F-2D0D23907B1E}"/>
              </a:ext>
            </a:extLst>
          </p:cNvPr>
          <p:cNvCxnSpPr>
            <a:cxnSpLocks/>
            <a:endCxn id="25" idx="0"/>
          </p:cNvCxnSpPr>
          <p:nvPr/>
        </p:nvCxnSpPr>
        <p:spPr bwMode="auto">
          <a:xfrm>
            <a:off x="3186535" y="1640232"/>
            <a:ext cx="1711062" cy="568861"/>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cxnSp>
        <p:nvCxnSpPr>
          <p:cNvPr id="37" name="Straight Connector 28">
            <a:extLst>
              <a:ext uri="{FF2B5EF4-FFF2-40B4-BE49-F238E27FC236}">
                <a16:creationId xmlns:a16="http://schemas.microsoft.com/office/drawing/2014/main" id="{CC31A827-B84F-4DFD-A72C-994ADD87ABA4}"/>
              </a:ext>
            </a:extLst>
          </p:cNvPr>
          <p:cNvCxnSpPr>
            <a:cxnSpLocks/>
          </p:cNvCxnSpPr>
          <p:nvPr/>
        </p:nvCxnSpPr>
        <p:spPr bwMode="auto">
          <a:xfrm flipV="1">
            <a:off x="2722870" y="3133796"/>
            <a:ext cx="2267095" cy="201740"/>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38" name="TextBox 30">
            <a:extLst>
              <a:ext uri="{FF2B5EF4-FFF2-40B4-BE49-F238E27FC236}">
                <a16:creationId xmlns:a16="http://schemas.microsoft.com/office/drawing/2014/main" id="{8083556F-6185-4760-B63E-DF8CFA902825}"/>
              </a:ext>
            </a:extLst>
          </p:cNvPr>
          <p:cNvSpPr txBox="1"/>
          <p:nvPr/>
        </p:nvSpPr>
        <p:spPr>
          <a:xfrm>
            <a:off x="677225" y="3231850"/>
            <a:ext cx="3010366" cy="523220"/>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effectLst/>
                <a:uLnTx/>
                <a:uFillTx/>
                <a:latin typeface="Calibri" panose="020F0502020204030204"/>
                <a:ea typeface="+mn-ea"/>
                <a:cs typeface="+mn-cs"/>
              </a:rPr>
              <a:t>As Salt 14 Teilnehmerinnen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effectLst/>
                <a:uLnTx/>
                <a:uFillTx/>
                <a:latin typeface="Calibri" panose="020F0502020204030204"/>
                <a:ea typeface="+mn-ea"/>
                <a:cs typeface="+mn-cs"/>
              </a:rPr>
              <a:t>Deir Alla 18 Teilnehmerinnen</a:t>
            </a:r>
          </a:p>
        </p:txBody>
      </p:sp>
      <p:sp>
        <p:nvSpPr>
          <p:cNvPr id="39" name="TextBox 41">
            <a:extLst>
              <a:ext uri="{FF2B5EF4-FFF2-40B4-BE49-F238E27FC236}">
                <a16:creationId xmlns:a16="http://schemas.microsoft.com/office/drawing/2014/main" id="{D99BA109-0B0F-4E27-862A-1B6B65D4AA84}"/>
              </a:ext>
            </a:extLst>
          </p:cNvPr>
          <p:cNvSpPr txBox="1"/>
          <p:nvPr/>
        </p:nvSpPr>
        <p:spPr>
          <a:xfrm>
            <a:off x="7213547" y="1137660"/>
            <a:ext cx="2763246"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solidFill>
                  <a:prstClr val="black"/>
                </a:solidFill>
                <a:effectLst/>
                <a:uLnTx/>
                <a:uFillTx/>
                <a:latin typeface="Calibri" panose="020F0502020204030204"/>
                <a:ea typeface="+mn-ea"/>
                <a:cs typeface="+mn-cs"/>
              </a:rPr>
              <a:t>Mafraq 12 Teilnehmerinnen</a:t>
            </a:r>
          </a:p>
        </p:txBody>
      </p:sp>
      <p:cxnSp>
        <p:nvCxnSpPr>
          <p:cNvPr id="40" name="Straight Connector 42">
            <a:extLst>
              <a:ext uri="{FF2B5EF4-FFF2-40B4-BE49-F238E27FC236}">
                <a16:creationId xmlns:a16="http://schemas.microsoft.com/office/drawing/2014/main" id="{53C31E92-D152-42B8-BD80-ED0DFFF00AF1}"/>
              </a:ext>
            </a:extLst>
          </p:cNvPr>
          <p:cNvCxnSpPr>
            <a:cxnSpLocks/>
            <a:endCxn id="22" idx="3"/>
          </p:cNvCxnSpPr>
          <p:nvPr/>
        </p:nvCxnSpPr>
        <p:spPr bwMode="auto">
          <a:xfrm flipH="1">
            <a:off x="5556282" y="1418515"/>
            <a:ext cx="2034126" cy="1299298"/>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41" name="TextBox 47">
            <a:extLst>
              <a:ext uri="{FF2B5EF4-FFF2-40B4-BE49-F238E27FC236}">
                <a16:creationId xmlns:a16="http://schemas.microsoft.com/office/drawing/2014/main" id="{81E00F29-0829-4BA0-9CA3-956FEF2E9868}"/>
              </a:ext>
            </a:extLst>
          </p:cNvPr>
          <p:cNvSpPr txBox="1"/>
          <p:nvPr/>
        </p:nvSpPr>
        <p:spPr>
          <a:xfrm>
            <a:off x="8047893" y="4298277"/>
            <a:ext cx="3150074"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solidFill>
                  <a:prstClr val="black"/>
                </a:solidFill>
                <a:effectLst/>
                <a:uLnTx/>
                <a:uFillTx/>
                <a:latin typeface="Calibri" panose="020F0502020204030204"/>
                <a:ea typeface="+mn-ea"/>
                <a:cs typeface="+mn-cs"/>
              </a:rPr>
              <a:t>Al </a:t>
            </a:r>
            <a:r>
              <a:rPr kumimoji="0" lang="de-DE" sz="1400" b="1" i="0" u="none" strike="noStrike" kern="1200" cap="none" spc="0" normalizeH="0" baseline="0" dirty="0" err="1">
                <a:ln>
                  <a:noFill/>
                </a:ln>
                <a:solidFill>
                  <a:prstClr val="black"/>
                </a:solidFill>
                <a:effectLst/>
                <a:uLnTx/>
                <a:uFillTx/>
                <a:latin typeface="Calibri" panose="020F0502020204030204"/>
                <a:ea typeface="+mn-ea"/>
                <a:cs typeface="+mn-cs"/>
              </a:rPr>
              <a:t>Tafilah</a:t>
            </a:r>
            <a:r>
              <a:rPr kumimoji="0" lang="de-DE" sz="1400" b="1" i="0" u="none" strike="noStrike" kern="1200" cap="none" spc="0" normalizeH="0" baseline="0" dirty="0">
                <a:ln>
                  <a:noFill/>
                </a:ln>
                <a:solidFill>
                  <a:prstClr val="black"/>
                </a:solidFill>
                <a:effectLst/>
                <a:uLnTx/>
                <a:uFillTx/>
                <a:latin typeface="Calibri" panose="020F0502020204030204"/>
                <a:ea typeface="+mn-ea"/>
                <a:cs typeface="+mn-cs"/>
              </a:rPr>
              <a:t> 22 Teilnehmerinnen (MoSD) </a:t>
            </a:r>
          </a:p>
        </p:txBody>
      </p:sp>
      <p:cxnSp>
        <p:nvCxnSpPr>
          <p:cNvPr id="42" name="Straight Connector 48">
            <a:extLst>
              <a:ext uri="{FF2B5EF4-FFF2-40B4-BE49-F238E27FC236}">
                <a16:creationId xmlns:a16="http://schemas.microsoft.com/office/drawing/2014/main" id="{F6021693-F9C0-4261-B84C-11F375B05FFC}"/>
              </a:ext>
            </a:extLst>
          </p:cNvPr>
          <p:cNvCxnSpPr>
            <a:cxnSpLocks/>
          </p:cNvCxnSpPr>
          <p:nvPr/>
        </p:nvCxnSpPr>
        <p:spPr bwMode="auto">
          <a:xfrm flipH="1">
            <a:off x="4996944" y="2740815"/>
            <a:ext cx="3964709" cy="102881"/>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43" name="TextBox 51">
            <a:extLst>
              <a:ext uri="{FF2B5EF4-FFF2-40B4-BE49-F238E27FC236}">
                <a16:creationId xmlns:a16="http://schemas.microsoft.com/office/drawing/2014/main" id="{97DFBA4D-4AD3-4558-ABB7-2C76C5B24735}"/>
              </a:ext>
            </a:extLst>
          </p:cNvPr>
          <p:cNvSpPr txBox="1"/>
          <p:nvPr/>
        </p:nvSpPr>
        <p:spPr>
          <a:xfrm>
            <a:off x="8486368" y="1971417"/>
            <a:ext cx="3511668" cy="523220"/>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solidFill>
                  <a:prstClr val="black"/>
                </a:solidFill>
                <a:effectLst/>
                <a:uLnTx/>
                <a:uFillTx/>
                <a:latin typeface="Calibri" panose="020F0502020204030204"/>
                <a:ea typeface="+mn-ea"/>
                <a:cs typeface="+mn-cs"/>
              </a:rPr>
              <a:t>Zarqa 20 Teilnehmerinnen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solidFill>
                  <a:prstClr val="black"/>
                </a:solidFill>
                <a:effectLst/>
                <a:uLnTx/>
                <a:uFillTx/>
                <a:latin typeface="Calibri" panose="020F0502020204030204"/>
                <a:ea typeface="+mn-ea"/>
                <a:cs typeface="+mn-cs"/>
              </a:rPr>
              <a:t>Rusaifeh 35 Teilnehmerinnen</a:t>
            </a:r>
          </a:p>
        </p:txBody>
      </p:sp>
      <p:cxnSp>
        <p:nvCxnSpPr>
          <p:cNvPr id="44" name="Straight Connector 52">
            <a:extLst>
              <a:ext uri="{FF2B5EF4-FFF2-40B4-BE49-F238E27FC236}">
                <a16:creationId xmlns:a16="http://schemas.microsoft.com/office/drawing/2014/main" id="{E14F22EF-AC53-4E7D-B01C-AB93C24BEAEC}"/>
              </a:ext>
            </a:extLst>
          </p:cNvPr>
          <p:cNvCxnSpPr>
            <a:cxnSpLocks/>
            <a:endCxn id="21" idx="3"/>
          </p:cNvCxnSpPr>
          <p:nvPr/>
        </p:nvCxnSpPr>
        <p:spPr bwMode="auto">
          <a:xfrm flipH="1">
            <a:off x="5537665" y="2068983"/>
            <a:ext cx="2985149" cy="982491"/>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45" name="TextBox 55">
            <a:extLst>
              <a:ext uri="{FF2B5EF4-FFF2-40B4-BE49-F238E27FC236}">
                <a16:creationId xmlns:a16="http://schemas.microsoft.com/office/drawing/2014/main" id="{0DC3E829-705B-445A-AE54-E75AB74330B3}"/>
              </a:ext>
            </a:extLst>
          </p:cNvPr>
          <p:cNvSpPr txBox="1"/>
          <p:nvPr/>
        </p:nvSpPr>
        <p:spPr>
          <a:xfrm>
            <a:off x="8188569" y="3340032"/>
            <a:ext cx="2701103" cy="523220"/>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a:ea typeface="+mn-ea"/>
                <a:cs typeface="+mn-cs"/>
              </a:rPr>
              <a:t>Al </a:t>
            </a:r>
            <a:r>
              <a:rPr kumimoji="0" lang="de-DE" sz="1400" b="1" i="0" u="none" strike="noStrike" kern="1200" cap="none" spc="0" normalizeH="0" baseline="0" dirty="0" err="1">
                <a:ln>
                  <a:noFill/>
                </a:ln>
                <a:effectLst/>
                <a:uLnTx/>
                <a:uFillTx/>
                <a:latin typeface="Calibri" panose="020F0502020204030204"/>
                <a:ea typeface="+mn-ea"/>
                <a:cs typeface="+mn-cs"/>
              </a:rPr>
              <a:t>Karak</a:t>
            </a:r>
            <a:r>
              <a:rPr kumimoji="0" lang="de-DE" sz="1400" b="1" i="0" u="none" strike="noStrike" kern="1200" cap="none" spc="0" normalizeH="0" baseline="0" dirty="0">
                <a:ln>
                  <a:noFill/>
                </a:ln>
                <a:effectLst/>
                <a:uLnTx/>
                <a:uFillTx/>
                <a:latin typeface="Calibri" panose="020F0502020204030204"/>
                <a:ea typeface="+mn-ea"/>
                <a:cs typeface="+mn-cs"/>
              </a:rPr>
              <a:t> 20 Teilnehmerinnen (MoSD) </a:t>
            </a:r>
          </a:p>
        </p:txBody>
      </p:sp>
      <p:cxnSp>
        <p:nvCxnSpPr>
          <p:cNvPr id="46" name="Straight Connector 56">
            <a:extLst>
              <a:ext uri="{FF2B5EF4-FFF2-40B4-BE49-F238E27FC236}">
                <a16:creationId xmlns:a16="http://schemas.microsoft.com/office/drawing/2014/main" id="{8425D844-A0B0-433F-9304-3E09835BFD56}"/>
              </a:ext>
            </a:extLst>
          </p:cNvPr>
          <p:cNvCxnSpPr>
            <a:cxnSpLocks/>
            <a:stCxn id="20" idx="3"/>
            <a:endCxn id="45" idx="1"/>
          </p:cNvCxnSpPr>
          <p:nvPr/>
        </p:nvCxnSpPr>
        <p:spPr bwMode="auto">
          <a:xfrm flipV="1">
            <a:off x="5038495" y="3601642"/>
            <a:ext cx="3150074" cy="406153"/>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47" name="TextBox 68">
            <a:extLst>
              <a:ext uri="{FF2B5EF4-FFF2-40B4-BE49-F238E27FC236}">
                <a16:creationId xmlns:a16="http://schemas.microsoft.com/office/drawing/2014/main" id="{AC95A997-579B-4650-B96B-B4190CEAEC88}"/>
              </a:ext>
            </a:extLst>
          </p:cNvPr>
          <p:cNvSpPr txBox="1"/>
          <p:nvPr/>
        </p:nvSpPr>
        <p:spPr>
          <a:xfrm>
            <a:off x="8355701" y="5401267"/>
            <a:ext cx="2842266"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err="1">
                <a:ln>
                  <a:noFill/>
                </a:ln>
                <a:effectLst/>
                <a:uLnTx/>
                <a:uFillTx/>
                <a:latin typeface="Calibri" panose="020F0502020204030204"/>
                <a:ea typeface="+mn-ea"/>
                <a:cs typeface="+mn-cs"/>
              </a:rPr>
              <a:t>Ma’an</a:t>
            </a:r>
            <a:r>
              <a:rPr kumimoji="0" lang="de-DE" sz="1400" b="1" i="0" u="none" strike="noStrike" kern="1200" cap="none" spc="0" normalizeH="0" baseline="0" dirty="0">
                <a:ln>
                  <a:noFill/>
                </a:ln>
                <a:effectLst/>
                <a:uLnTx/>
                <a:uFillTx/>
                <a:latin typeface="Calibri" panose="020F0502020204030204"/>
                <a:ea typeface="+mn-ea"/>
                <a:cs typeface="+mn-cs"/>
              </a:rPr>
              <a:t> 52 Teilnehmerinnen (MoSD)</a:t>
            </a:r>
          </a:p>
        </p:txBody>
      </p:sp>
      <p:cxnSp>
        <p:nvCxnSpPr>
          <p:cNvPr id="48" name="Straight Connector 80">
            <a:extLst>
              <a:ext uri="{FF2B5EF4-FFF2-40B4-BE49-F238E27FC236}">
                <a16:creationId xmlns:a16="http://schemas.microsoft.com/office/drawing/2014/main" id="{F08C2BD0-E81F-4ED5-A0F2-520EF7D5B3CC}"/>
              </a:ext>
            </a:extLst>
          </p:cNvPr>
          <p:cNvCxnSpPr>
            <a:cxnSpLocks/>
            <a:stCxn id="47" idx="1"/>
            <a:endCxn id="18" idx="3"/>
          </p:cNvCxnSpPr>
          <p:nvPr/>
        </p:nvCxnSpPr>
        <p:spPr bwMode="auto">
          <a:xfrm flipH="1" flipV="1">
            <a:off x="5140602" y="5265172"/>
            <a:ext cx="3215099" cy="289984"/>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pic>
        <p:nvPicPr>
          <p:cNvPr id="49" name="Picture 1767">
            <a:extLst>
              <a:ext uri="{FF2B5EF4-FFF2-40B4-BE49-F238E27FC236}">
                <a16:creationId xmlns:a16="http://schemas.microsoft.com/office/drawing/2014/main" id="{12DC9413-D7FB-466B-B2D0-BBE208BD81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4613235" y="3245736"/>
            <a:ext cx="272249" cy="272249"/>
          </a:xfrm>
          <a:prstGeom prst="rect">
            <a:avLst/>
          </a:prstGeom>
        </p:spPr>
      </p:pic>
      <p:cxnSp>
        <p:nvCxnSpPr>
          <p:cNvPr id="50" name="Straight Connector 28">
            <a:extLst>
              <a:ext uri="{FF2B5EF4-FFF2-40B4-BE49-F238E27FC236}">
                <a16:creationId xmlns:a16="http://schemas.microsoft.com/office/drawing/2014/main" id="{3F663A9F-E567-4667-A4E8-93F4EA460A26}"/>
              </a:ext>
            </a:extLst>
          </p:cNvPr>
          <p:cNvCxnSpPr>
            <a:cxnSpLocks/>
          </p:cNvCxnSpPr>
          <p:nvPr/>
        </p:nvCxnSpPr>
        <p:spPr bwMode="auto">
          <a:xfrm flipV="1">
            <a:off x="2764875" y="3393868"/>
            <a:ext cx="1954127" cy="168099"/>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cxnSp>
        <p:nvCxnSpPr>
          <p:cNvPr id="51" name="Straight Connector 52">
            <a:extLst>
              <a:ext uri="{FF2B5EF4-FFF2-40B4-BE49-F238E27FC236}">
                <a16:creationId xmlns:a16="http://schemas.microsoft.com/office/drawing/2014/main" id="{F6595D40-4AAC-461E-ACBC-F74EDA7511F4}"/>
              </a:ext>
            </a:extLst>
          </p:cNvPr>
          <p:cNvCxnSpPr>
            <a:cxnSpLocks/>
          </p:cNvCxnSpPr>
          <p:nvPr/>
        </p:nvCxnSpPr>
        <p:spPr bwMode="auto">
          <a:xfrm flipH="1">
            <a:off x="5867107" y="2314373"/>
            <a:ext cx="2682486" cy="1101453"/>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52" name="TextBox 30">
            <a:extLst>
              <a:ext uri="{FF2B5EF4-FFF2-40B4-BE49-F238E27FC236}">
                <a16:creationId xmlns:a16="http://schemas.microsoft.com/office/drawing/2014/main" id="{865261F5-DF5A-4CB5-99D2-1F6A7AC7C839}"/>
              </a:ext>
            </a:extLst>
          </p:cNvPr>
          <p:cNvSpPr txBox="1"/>
          <p:nvPr/>
        </p:nvSpPr>
        <p:spPr>
          <a:xfrm>
            <a:off x="782707" y="2070544"/>
            <a:ext cx="2803003"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solidFill>
                  <a:prstClr val="black"/>
                </a:solidFill>
                <a:effectLst/>
                <a:uLnTx/>
                <a:uFillTx/>
                <a:latin typeface="Calibri" panose="020F0502020204030204"/>
                <a:ea typeface="+mn-ea"/>
                <a:cs typeface="+mn-cs"/>
              </a:rPr>
              <a:t>Ajloun 9 Teilnehmerinnen</a:t>
            </a:r>
          </a:p>
        </p:txBody>
      </p:sp>
      <p:pic>
        <p:nvPicPr>
          <p:cNvPr id="53" name="Picture 1767">
            <a:extLst>
              <a:ext uri="{FF2B5EF4-FFF2-40B4-BE49-F238E27FC236}">
                <a16:creationId xmlns:a16="http://schemas.microsoft.com/office/drawing/2014/main" id="{B3175E3A-17FC-4042-81BC-7533BAF20A2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4631115" y="2748287"/>
            <a:ext cx="272249" cy="272249"/>
          </a:xfrm>
          <a:prstGeom prst="rect">
            <a:avLst/>
          </a:prstGeom>
        </p:spPr>
      </p:pic>
      <p:cxnSp>
        <p:nvCxnSpPr>
          <p:cNvPr id="54" name="Straight Connector 28">
            <a:extLst>
              <a:ext uri="{FF2B5EF4-FFF2-40B4-BE49-F238E27FC236}">
                <a16:creationId xmlns:a16="http://schemas.microsoft.com/office/drawing/2014/main" id="{E258DB63-AC21-4615-BAE0-E53BA850EA79}"/>
              </a:ext>
            </a:extLst>
          </p:cNvPr>
          <p:cNvCxnSpPr>
            <a:cxnSpLocks/>
            <a:endCxn id="53" idx="1"/>
          </p:cNvCxnSpPr>
          <p:nvPr/>
        </p:nvCxnSpPr>
        <p:spPr bwMode="auto">
          <a:xfrm>
            <a:off x="2538896" y="2301751"/>
            <a:ext cx="2092219" cy="582661"/>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55" name="Textfeld 54">
            <a:extLst>
              <a:ext uri="{FF2B5EF4-FFF2-40B4-BE49-F238E27FC236}">
                <a16:creationId xmlns:a16="http://schemas.microsoft.com/office/drawing/2014/main" id="{E816E17C-1D35-4EED-949B-268E8E76B0AC}"/>
              </a:ext>
            </a:extLst>
          </p:cNvPr>
          <p:cNvSpPr txBox="1"/>
          <p:nvPr/>
        </p:nvSpPr>
        <p:spPr>
          <a:xfrm>
            <a:off x="563703" y="326188"/>
            <a:ext cx="1086185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Ergebisse des Basistrainings für Tagesmütter 2018 -2020</a:t>
            </a:r>
          </a:p>
        </p:txBody>
      </p:sp>
      <p:sp>
        <p:nvSpPr>
          <p:cNvPr id="58" name="TextBox 4">
            <a:extLst>
              <a:ext uri="{FF2B5EF4-FFF2-40B4-BE49-F238E27FC236}">
                <a16:creationId xmlns:a16="http://schemas.microsoft.com/office/drawing/2014/main" id="{6B40031B-E9A1-4699-832A-FA8D18094381}"/>
              </a:ext>
            </a:extLst>
          </p:cNvPr>
          <p:cNvSpPr txBox="1"/>
          <p:nvPr/>
        </p:nvSpPr>
        <p:spPr>
          <a:xfrm>
            <a:off x="714511" y="1715006"/>
            <a:ext cx="3553297"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effectLst/>
                <a:uLnTx/>
                <a:uFillTx/>
                <a:latin typeface="Calibri" panose="020F0502020204030204"/>
                <a:ea typeface="+mn-ea"/>
                <a:cs typeface="+mn-cs"/>
              </a:rPr>
              <a:t>North Shouneh 19 Teilnehmerinnen</a:t>
            </a:r>
          </a:p>
        </p:txBody>
      </p:sp>
      <p:pic>
        <p:nvPicPr>
          <p:cNvPr id="59" name="Picture 1767">
            <a:extLst>
              <a:ext uri="{FF2B5EF4-FFF2-40B4-BE49-F238E27FC236}">
                <a16:creationId xmlns:a16="http://schemas.microsoft.com/office/drawing/2014/main" id="{C88278F1-98FE-476F-B1EC-E96510EE52B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4580587" y="2305886"/>
            <a:ext cx="272249" cy="272249"/>
          </a:xfrm>
          <a:prstGeom prst="rect">
            <a:avLst/>
          </a:prstGeom>
        </p:spPr>
      </p:pic>
      <p:cxnSp>
        <p:nvCxnSpPr>
          <p:cNvPr id="60" name="Straight Connector 6">
            <a:extLst>
              <a:ext uri="{FF2B5EF4-FFF2-40B4-BE49-F238E27FC236}">
                <a16:creationId xmlns:a16="http://schemas.microsoft.com/office/drawing/2014/main" id="{0C0984B2-E9AF-42C2-A51B-1414C8273AA8}"/>
              </a:ext>
            </a:extLst>
          </p:cNvPr>
          <p:cNvCxnSpPr>
            <a:cxnSpLocks/>
          </p:cNvCxnSpPr>
          <p:nvPr/>
        </p:nvCxnSpPr>
        <p:spPr bwMode="auto">
          <a:xfrm>
            <a:off x="3145105" y="1926146"/>
            <a:ext cx="1483742" cy="496869"/>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pic>
        <p:nvPicPr>
          <p:cNvPr id="61" name="Picture 1764">
            <a:extLst>
              <a:ext uri="{FF2B5EF4-FFF2-40B4-BE49-F238E27FC236}">
                <a16:creationId xmlns:a16="http://schemas.microsoft.com/office/drawing/2014/main" id="{E606757A-2967-4245-9483-9420B6CE213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5196035" y="3237287"/>
            <a:ext cx="272249" cy="272249"/>
          </a:xfrm>
          <a:prstGeom prst="rect">
            <a:avLst/>
          </a:prstGeom>
        </p:spPr>
      </p:pic>
      <p:sp>
        <p:nvSpPr>
          <p:cNvPr id="62" name="TextBox 30">
            <a:extLst>
              <a:ext uri="{FF2B5EF4-FFF2-40B4-BE49-F238E27FC236}">
                <a16:creationId xmlns:a16="http://schemas.microsoft.com/office/drawing/2014/main" id="{BE1B3890-5D86-4D25-8CCC-0A947F60E1D5}"/>
              </a:ext>
            </a:extLst>
          </p:cNvPr>
          <p:cNvSpPr txBox="1"/>
          <p:nvPr/>
        </p:nvSpPr>
        <p:spPr>
          <a:xfrm>
            <a:off x="764038" y="2605613"/>
            <a:ext cx="2803003" cy="307777"/>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solidFill>
                  <a:prstClr val="black"/>
                </a:solidFill>
                <a:effectLst/>
                <a:uLnTx/>
                <a:uFillTx/>
                <a:latin typeface="Calibri" panose="020F0502020204030204"/>
                <a:ea typeface="+mn-ea"/>
                <a:cs typeface="+mn-cs"/>
              </a:rPr>
              <a:t>Jerash 49 Teilnehmerinnen</a:t>
            </a:r>
          </a:p>
        </p:txBody>
      </p:sp>
      <p:cxnSp>
        <p:nvCxnSpPr>
          <p:cNvPr id="63" name="Straight Connector 28">
            <a:extLst>
              <a:ext uri="{FF2B5EF4-FFF2-40B4-BE49-F238E27FC236}">
                <a16:creationId xmlns:a16="http://schemas.microsoft.com/office/drawing/2014/main" id="{E26FFB17-CFA7-4DA2-A2BC-226CFD3B5DBE}"/>
              </a:ext>
            </a:extLst>
          </p:cNvPr>
          <p:cNvCxnSpPr>
            <a:cxnSpLocks/>
            <a:endCxn id="61" idx="1"/>
          </p:cNvCxnSpPr>
          <p:nvPr/>
        </p:nvCxnSpPr>
        <p:spPr bwMode="auto">
          <a:xfrm>
            <a:off x="2615326" y="2796346"/>
            <a:ext cx="2580709" cy="577066"/>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pic>
        <p:nvPicPr>
          <p:cNvPr id="64" name="Picture 1767">
            <a:extLst>
              <a:ext uri="{FF2B5EF4-FFF2-40B4-BE49-F238E27FC236}">
                <a16:creationId xmlns:a16="http://schemas.microsoft.com/office/drawing/2014/main" id="{817E372B-CCBB-4330-9E81-770A2F6DE25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4541636" y="3549446"/>
            <a:ext cx="272249" cy="272249"/>
          </a:xfrm>
          <a:prstGeom prst="rect">
            <a:avLst/>
          </a:prstGeom>
        </p:spPr>
      </p:pic>
      <p:cxnSp>
        <p:nvCxnSpPr>
          <p:cNvPr id="65" name="Straight Connector 28">
            <a:extLst>
              <a:ext uri="{FF2B5EF4-FFF2-40B4-BE49-F238E27FC236}">
                <a16:creationId xmlns:a16="http://schemas.microsoft.com/office/drawing/2014/main" id="{68B07F8E-5284-421A-8371-C6B8D3C0F365}"/>
              </a:ext>
            </a:extLst>
          </p:cNvPr>
          <p:cNvCxnSpPr>
            <a:cxnSpLocks/>
          </p:cNvCxnSpPr>
          <p:nvPr/>
        </p:nvCxnSpPr>
        <p:spPr bwMode="auto">
          <a:xfrm flipV="1">
            <a:off x="3002743" y="3687679"/>
            <a:ext cx="1565542" cy="320116"/>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66" name="TextBox 30">
            <a:extLst>
              <a:ext uri="{FF2B5EF4-FFF2-40B4-BE49-F238E27FC236}">
                <a16:creationId xmlns:a16="http://schemas.microsoft.com/office/drawing/2014/main" id="{9ABDEA89-0BCE-478B-B55B-245518F0969C}"/>
              </a:ext>
            </a:extLst>
          </p:cNvPr>
          <p:cNvSpPr txBox="1"/>
          <p:nvPr/>
        </p:nvSpPr>
        <p:spPr>
          <a:xfrm>
            <a:off x="563703" y="3923575"/>
            <a:ext cx="2607285" cy="523220"/>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a:ln>
                  <a:noFill/>
                </a:ln>
                <a:effectLst/>
                <a:uLnTx/>
                <a:uFillTx/>
                <a:latin typeface="Calibri" panose="020F0502020204030204"/>
                <a:ea typeface="+mn-ea"/>
                <a:cs typeface="+mn-cs"/>
              </a:rPr>
              <a:t>South Shouneh 20 Teilnehmerinnen</a:t>
            </a:r>
          </a:p>
        </p:txBody>
      </p:sp>
      <p:pic>
        <p:nvPicPr>
          <p:cNvPr id="67" name="Picture 1767">
            <a:extLst>
              <a:ext uri="{FF2B5EF4-FFF2-40B4-BE49-F238E27FC236}">
                <a16:creationId xmlns:a16="http://schemas.microsoft.com/office/drawing/2014/main" id="{B64A2E9F-B6C5-41CB-B82E-AC896511DDB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5058698" y="2299757"/>
            <a:ext cx="272249" cy="272249"/>
          </a:xfrm>
          <a:prstGeom prst="rect">
            <a:avLst/>
          </a:prstGeom>
        </p:spPr>
      </p:pic>
      <p:sp>
        <p:nvSpPr>
          <p:cNvPr id="68" name="Textfeld 67">
            <a:extLst>
              <a:ext uri="{FF2B5EF4-FFF2-40B4-BE49-F238E27FC236}">
                <a16:creationId xmlns:a16="http://schemas.microsoft.com/office/drawing/2014/main" id="{8C4FCD1B-BA87-4850-A0D5-841294719DB3}"/>
              </a:ext>
            </a:extLst>
          </p:cNvPr>
          <p:cNvSpPr txBox="1"/>
          <p:nvPr/>
        </p:nvSpPr>
        <p:spPr>
          <a:xfrm>
            <a:off x="4350843" y="1346829"/>
            <a:ext cx="2533361" cy="523220"/>
          </a:xfrm>
          <a:prstGeom prst="rect">
            <a:avLst/>
          </a:prstGeom>
          <a:noFill/>
        </p:spPr>
        <p:txBody>
          <a:bodyPr wrap="square" rtlCol="0">
            <a:spAutoFit/>
          </a:bodyPr>
          <a:lstStyle/>
          <a:p>
            <a:r>
              <a:rPr lang="de-DE" sz="1400" b="1">
                <a:latin typeface="Calibri" panose="020F0502020204030204"/>
              </a:rPr>
              <a:t>Kofour Soum 34 Teilnehmerinnen</a:t>
            </a:r>
          </a:p>
        </p:txBody>
      </p:sp>
      <p:cxnSp>
        <p:nvCxnSpPr>
          <p:cNvPr id="69" name="Straight Connector 6">
            <a:extLst>
              <a:ext uri="{FF2B5EF4-FFF2-40B4-BE49-F238E27FC236}">
                <a16:creationId xmlns:a16="http://schemas.microsoft.com/office/drawing/2014/main" id="{E5BBE5B3-F530-423C-B860-50E177B96D1C}"/>
              </a:ext>
            </a:extLst>
          </p:cNvPr>
          <p:cNvCxnSpPr>
            <a:cxnSpLocks/>
            <a:endCxn id="67" idx="0"/>
          </p:cNvCxnSpPr>
          <p:nvPr/>
        </p:nvCxnSpPr>
        <p:spPr bwMode="auto">
          <a:xfrm>
            <a:off x="5179778" y="1664288"/>
            <a:ext cx="15045" cy="635469"/>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70" name="Textfeld 69">
            <a:extLst>
              <a:ext uri="{FF2B5EF4-FFF2-40B4-BE49-F238E27FC236}">
                <a16:creationId xmlns:a16="http://schemas.microsoft.com/office/drawing/2014/main" id="{CD55D601-AA45-4D33-97D7-F3D17DF09892}"/>
              </a:ext>
            </a:extLst>
          </p:cNvPr>
          <p:cNvSpPr txBox="1"/>
          <p:nvPr/>
        </p:nvSpPr>
        <p:spPr>
          <a:xfrm>
            <a:off x="563703" y="4803186"/>
            <a:ext cx="2732287" cy="1846659"/>
          </a:xfrm>
          <a:prstGeom prst="rect">
            <a:avLst/>
          </a:prstGeom>
          <a:solidFill>
            <a:schemeClr val="bg1"/>
          </a:solidFill>
        </p:spPr>
        <p:txBody>
          <a:bodyPr wrap="square" rtlCol="0">
            <a:spAutoFit/>
          </a:bodyPr>
          <a:lstStyle/>
          <a:p>
            <a:r>
              <a:rPr lang="de-DE" sz="1600" b="1">
                <a:solidFill>
                  <a:srgbClr val="7030A0"/>
                </a:solidFill>
                <a:latin typeface="Arial" panose="020B0604020202020204" pitchFamily="34" charset="0"/>
                <a:cs typeface="Arial" panose="020B0604020202020204" pitchFamily="34" charset="0"/>
              </a:rPr>
              <a:t>438</a:t>
            </a:r>
            <a:r>
              <a:rPr lang="de-DE" b="1">
                <a:solidFill>
                  <a:srgbClr val="7030A0"/>
                </a:solidFill>
                <a:latin typeface="Arial" panose="020B0604020202020204" pitchFamily="34" charset="0"/>
                <a:cs typeface="Arial" panose="020B0604020202020204" pitchFamily="34" charset="0"/>
              </a:rPr>
              <a:t> </a:t>
            </a:r>
            <a:r>
              <a:rPr lang="de-DE" sz="1600" b="1">
                <a:latin typeface="Arial" panose="020B0604020202020204" pitchFamily="34" charset="0"/>
                <a:cs typeface="Arial" panose="020B0604020202020204" pitchFamily="34" charset="0"/>
              </a:rPr>
              <a:t>Tagesmütter</a:t>
            </a:r>
            <a:r>
              <a:rPr lang="de-DE" b="1">
                <a:solidFill>
                  <a:srgbClr val="7030A0"/>
                </a:solidFill>
                <a:latin typeface="Arial" panose="020B0604020202020204" pitchFamily="34" charset="0"/>
                <a:cs typeface="Arial" panose="020B0604020202020204" pitchFamily="34" charset="0"/>
              </a:rPr>
              <a:t> </a:t>
            </a:r>
            <a:r>
              <a:rPr lang="de-DE" sz="1600" b="1">
                <a:latin typeface="Arial" panose="020B0604020202020204" pitchFamily="34" charset="0"/>
                <a:cs typeface="Arial" panose="020B0604020202020204" pitchFamily="34" charset="0"/>
              </a:rPr>
              <a:t>trainiert</a:t>
            </a:r>
            <a:endParaRPr lang="de-DE" b="1">
              <a:latin typeface="Arial" panose="020B0604020202020204" pitchFamily="34" charset="0"/>
              <a:cs typeface="Arial" panose="020B0604020202020204" pitchFamily="34" charset="0"/>
            </a:endParaRPr>
          </a:p>
          <a:p>
            <a:r>
              <a:rPr lang="de-DE" sz="1600" b="1">
                <a:solidFill>
                  <a:srgbClr val="7030A0"/>
                </a:solidFill>
                <a:latin typeface="Arial" panose="020B0604020202020204" pitchFamily="34" charset="0"/>
                <a:cs typeface="Arial" panose="020B0604020202020204" pitchFamily="34" charset="0"/>
              </a:rPr>
              <a:t>416</a:t>
            </a:r>
            <a:r>
              <a:rPr lang="de-DE" sz="1600" b="1">
                <a:latin typeface="Arial" panose="020B0604020202020204" pitchFamily="34" charset="0"/>
                <a:cs typeface="Arial" panose="020B0604020202020204" pitchFamily="34" charset="0"/>
              </a:rPr>
              <a:t> Teilnehmerinnen </a:t>
            </a:r>
            <a:br>
              <a:rPr lang="de-DE" sz="1600" b="1">
                <a:latin typeface="Arial" panose="020B0604020202020204" pitchFamily="34" charset="0"/>
                <a:cs typeface="Arial" panose="020B0604020202020204" pitchFamily="34" charset="0"/>
              </a:rPr>
            </a:br>
            <a:r>
              <a:rPr lang="de-DE" sz="1600" b="1">
                <a:latin typeface="Arial" panose="020B0604020202020204" pitchFamily="34" charset="0"/>
                <a:cs typeface="Arial" panose="020B0604020202020204" pitchFamily="34" charset="0"/>
              </a:rPr>
              <a:t>       haben den 1. Hilfe</a:t>
            </a:r>
            <a:br>
              <a:rPr lang="de-DE" sz="1600" b="1">
                <a:latin typeface="Arial" panose="020B0604020202020204" pitchFamily="34" charset="0"/>
                <a:cs typeface="Arial" panose="020B0604020202020204" pitchFamily="34" charset="0"/>
              </a:rPr>
            </a:br>
            <a:r>
              <a:rPr lang="de-DE" sz="1600" b="1">
                <a:latin typeface="Arial" panose="020B0604020202020204" pitchFamily="34" charset="0"/>
                <a:cs typeface="Arial" panose="020B0604020202020204" pitchFamily="34" charset="0"/>
              </a:rPr>
              <a:t>       Kurs bestanden</a:t>
            </a:r>
          </a:p>
          <a:p>
            <a:r>
              <a:rPr lang="de-DE" sz="1600" b="1">
                <a:solidFill>
                  <a:srgbClr val="7030A0"/>
                </a:solidFill>
                <a:latin typeface="Arial" panose="020B0604020202020204" pitchFamily="34" charset="0"/>
                <a:cs typeface="Arial" panose="020B0604020202020204" pitchFamily="34" charset="0"/>
              </a:rPr>
              <a:t>395</a:t>
            </a:r>
            <a:r>
              <a:rPr lang="de-DE" sz="1600" b="1">
                <a:latin typeface="Arial" panose="020B0604020202020204" pitchFamily="34" charset="0"/>
                <a:cs typeface="Arial" panose="020B0604020202020204" pitchFamily="34" charset="0"/>
              </a:rPr>
              <a:t> Teilnehmerinnen</a:t>
            </a:r>
            <a:br>
              <a:rPr lang="de-DE" sz="1600" b="1">
                <a:latin typeface="Arial" panose="020B0604020202020204" pitchFamily="34" charset="0"/>
                <a:cs typeface="Arial" panose="020B0604020202020204" pitchFamily="34" charset="0"/>
              </a:rPr>
            </a:br>
            <a:r>
              <a:rPr lang="de-DE" sz="1600" b="1">
                <a:latin typeface="Arial" panose="020B0604020202020204" pitchFamily="34" charset="0"/>
                <a:cs typeface="Arial" panose="020B0604020202020204" pitchFamily="34" charset="0"/>
              </a:rPr>
              <a:t>        haben die Prüfung </a:t>
            </a:r>
            <a:br>
              <a:rPr lang="de-DE" sz="1600" b="1">
                <a:latin typeface="Arial" panose="020B0604020202020204" pitchFamily="34" charset="0"/>
                <a:cs typeface="Arial" panose="020B0604020202020204" pitchFamily="34" charset="0"/>
              </a:rPr>
            </a:br>
            <a:r>
              <a:rPr lang="de-DE" sz="1600" b="1">
                <a:latin typeface="Arial" panose="020B0604020202020204" pitchFamily="34" charset="0"/>
                <a:cs typeface="Arial" panose="020B0604020202020204" pitchFamily="34" charset="0"/>
              </a:rPr>
              <a:t>        bestanden</a:t>
            </a:r>
          </a:p>
        </p:txBody>
      </p:sp>
      <p:pic>
        <p:nvPicPr>
          <p:cNvPr id="73" name="Picture 1767">
            <a:extLst>
              <a:ext uri="{FF2B5EF4-FFF2-40B4-BE49-F238E27FC236}">
                <a16:creationId xmlns:a16="http://schemas.microsoft.com/office/drawing/2014/main" id="{A56B7266-96B3-461E-A26F-BB54142A30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4765635" y="3398136"/>
            <a:ext cx="272249" cy="272249"/>
          </a:xfrm>
          <a:prstGeom prst="rect">
            <a:avLst/>
          </a:prstGeom>
        </p:spPr>
      </p:pic>
      <p:pic>
        <p:nvPicPr>
          <p:cNvPr id="74" name="Picture 1767">
            <a:extLst>
              <a:ext uri="{FF2B5EF4-FFF2-40B4-BE49-F238E27FC236}">
                <a16:creationId xmlns:a16="http://schemas.microsoft.com/office/drawing/2014/main" id="{FDF38DCC-CFCC-41D8-A7A4-E9A15D1688D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78" b="97778" l="9778" r="89778"/>
                    </a14:imgEffect>
                  </a14:imgLayer>
                </a14:imgProps>
              </a:ext>
              <a:ext uri="{28A0092B-C50C-407E-A947-70E740481C1C}">
                <a14:useLocalDpi xmlns:a14="http://schemas.microsoft.com/office/drawing/2010/main" val="0"/>
              </a:ext>
            </a:extLst>
          </a:blip>
          <a:stretch>
            <a:fillRect/>
          </a:stretch>
        </p:blipFill>
        <p:spPr>
          <a:xfrm>
            <a:off x="4918303" y="2710618"/>
            <a:ext cx="272249" cy="272249"/>
          </a:xfrm>
          <a:prstGeom prst="rect">
            <a:avLst/>
          </a:prstGeom>
        </p:spPr>
      </p:pic>
      <p:cxnSp>
        <p:nvCxnSpPr>
          <p:cNvPr id="75" name="Straight Connector 48">
            <a:extLst>
              <a:ext uri="{FF2B5EF4-FFF2-40B4-BE49-F238E27FC236}">
                <a16:creationId xmlns:a16="http://schemas.microsoft.com/office/drawing/2014/main" id="{399981DD-F74C-4CB1-B18A-7DD4EABBED3D}"/>
              </a:ext>
            </a:extLst>
          </p:cNvPr>
          <p:cNvCxnSpPr>
            <a:cxnSpLocks/>
          </p:cNvCxnSpPr>
          <p:nvPr/>
        </p:nvCxnSpPr>
        <p:spPr bwMode="auto">
          <a:xfrm flipH="1">
            <a:off x="4971773" y="4604566"/>
            <a:ext cx="3228520" cy="136852"/>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cxnSp>
        <p:nvCxnSpPr>
          <p:cNvPr id="76" name="Straight Connector 48">
            <a:extLst>
              <a:ext uri="{FF2B5EF4-FFF2-40B4-BE49-F238E27FC236}">
                <a16:creationId xmlns:a16="http://schemas.microsoft.com/office/drawing/2014/main" id="{CA3C18CF-0BE1-4D6B-8498-5418B12644F3}"/>
              </a:ext>
            </a:extLst>
          </p:cNvPr>
          <p:cNvCxnSpPr>
            <a:cxnSpLocks/>
          </p:cNvCxnSpPr>
          <p:nvPr/>
        </p:nvCxnSpPr>
        <p:spPr bwMode="auto">
          <a:xfrm flipH="1">
            <a:off x="5054427" y="3156757"/>
            <a:ext cx="3907226" cy="38509"/>
          </a:xfrm>
          <a:prstGeom prst="line">
            <a:avLst/>
          </a:prstGeom>
          <a:solidFill>
            <a:schemeClr val="accent1"/>
          </a:solidFill>
          <a:ln w="3175" cap="flat" cmpd="sng" algn="ctr">
            <a:solidFill>
              <a:schemeClr val="accent1"/>
            </a:solidFill>
            <a:prstDash val="solid"/>
            <a:round/>
            <a:headEnd type="none" w="med" len="med"/>
            <a:tailEnd type="none" w="med" len="med"/>
          </a:ln>
          <a:effectLst/>
        </p:spPr>
      </p:cxnSp>
      <p:sp>
        <p:nvSpPr>
          <p:cNvPr id="77" name="Textfeld 76">
            <a:extLst>
              <a:ext uri="{FF2B5EF4-FFF2-40B4-BE49-F238E27FC236}">
                <a16:creationId xmlns:a16="http://schemas.microsoft.com/office/drawing/2014/main" id="{83299D80-A3B8-4BE8-B733-5DE603390683}"/>
              </a:ext>
            </a:extLst>
          </p:cNvPr>
          <p:cNvSpPr txBox="1"/>
          <p:nvPr/>
        </p:nvSpPr>
        <p:spPr>
          <a:xfrm>
            <a:off x="9126759" y="2593081"/>
            <a:ext cx="2527176" cy="307777"/>
          </a:xfrm>
          <a:prstGeom prst="rect">
            <a:avLst/>
          </a:prstGeom>
          <a:noFill/>
        </p:spPr>
        <p:txBody>
          <a:bodyPr wrap="square" rtlCol="0">
            <a:spAutoFit/>
          </a:bodyPr>
          <a:lstStyle/>
          <a:p>
            <a:r>
              <a:rPr lang="de-DE" sz="1400" b="1"/>
              <a:t>Amman 29 Teilnehmerinnen</a:t>
            </a:r>
            <a:endParaRPr lang="de-DE" sz="1400" b="1">
              <a:solidFill>
                <a:srgbClr val="FF0000"/>
              </a:solidFill>
            </a:endParaRPr>
          </a:p>
        </p:txBody>
      </p:sp>
      <p:sp>
        <p:nvSpPr>
          <p:cNvPr id="78" name="Textfeld 77">
            <a:extLst>
              <a:ext uri="{FF2B5EF4-FFF2-40B4-BE49-F238E27FC236}">
                <a16:creationId xmlns:a16="http://schemas.microsoft.com/office/drawing/2014/main" id="{2ECAEB50-4E1C-4D6D-AE21-BB2C3554E5EB}"/>
              </a:ext>
            </a:extLst>
          </p:cNvPr>
          <p:cNvSpPr txBox="1"/>
          <p:nvPr/>
        </p:nvSpPr>
        <p:spPr>
          <a:xfrm>
            <a:off x="9111752" y="3008562"/>
            <a:ext cx="2527176" cy="307777"/>
          </a:xfrm>
          <a:prstGeom prst="rect">
            <a:avLst/>
          </a:prstGeom>
          <a:noFill/>
        </p:spPr>
        <p:txBody>
          <a:bodyPr wrap="square" rtlCol="0">
            <a:spAutoFit/>
          </a:bodyPr>
          <a:lstStyle/>
          <a:p>
            <a:r>
              <a:rPr lang="de-DE" sz="1400" b="1"/>
              <a:t>Madaba 22 Teilnehmerinnen</a:t>
            </a:r>
          </a:p>
        </p:txBody>
      </p:sp>
    </p:spTree>
    <p:extLst>
      <p:ext uri="{BB962C8B-B14F-4D97-AF65-F5344CB8AC3E}">
        <p14:creationId xmlns:p14="http://schemas.microsoft.com/office/powerpoint/2010/main" val="380646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5EB54-762F-4C3E-A60B-8F69BF22C22E}"/>
              </a:ext>
            </a:extLst>
          </p:cNvPr>
          <p:cNvSpPr>
            <a:spLocks noGrp="1"/>
          </p:cNvSpPr>
          <p:nvPr>
            <p:ph type="title"/>
          </p:nvPr>
        </p:nvSpPr>
        <p:spPr>
          <a:xfrm>
            <a:off x="838200" y="142043"/>
            <a:ext cx="10515600" cy="1548645"/>
          </a:xfrm>
        </p:spPr>
        <p:txBody>
          <a:bodyPr>
            <a:normAutofit/>
          </a:bodyPr>
          <a:lstStyle/>
          <a:p>
            <a:r>
              <a:rPr lang="de-DE" sz="3200" b="1" dirty="0">
                <a:solidFill>
                  <a:schemeClr val="tx1"/>
                </a:solidFill>
                <a:latin typeface="Arial" panose="020B0604020202020204" pitchFamily="34" charset="0"/>
                <a:cs typeface="Arial" panose="020B0604020202020204" pitchFamily="34" charset="0"/>
              </a:rPr>
              <a:t>HBDC: Umsetzungsschritte 2020 -2021</a:t>
            </a:r>
            <a:br>
              <a:rPr lang="de-DE" sz="3200" b="1" dirty="0">
                <a:solidFill>
                  <a:schemeClr val="tx1"/>
                </a:solidFill>
                <a:latin typeface="Arial" panose="020B0604020202020204" pitchFamily="34" charset="0"/>
                <a:cs typeface="Arial" panose="020B0604020202020204" pitchFamily="34" charset="0"/>
              </a:rPr>
            </a:br>
            <a:r>
              <a:rPr lang="de-DE" sz="3200" b="1" dirty="0">
                <a:solidFill>
                  <a:schemeClr val="tx1"/>
                </a:solidFill>
                <a:latin typeface="Arial" panose="020B0604020202020204" pitchFamily="34" charset="0"/>
                <a:cs typeface="Arial" panose="020B0604020202020204" pitchFamily="34" charset="0"/>
              </a:rPr>
              <a:t>Übersetzung und Übergabe des Curriculums an das Arbeitsministerium</a:t>
            </a:r>
            <a:endParaRPr lang="de-DE" sz="3200" dirty="0"/>
          </a:p>
        </p:txBody>
      </p:sp>
      <p:pic>
        <p:nvPicPr>
          <p:cNvPr id="5" name="Inhaltsplatzhalter 4">
            <a:extLst>
              <a:ext uri="{FF2B5EF4-FFF2-40B4-BE49-F238E27FC236}">
                <a16:creationId xmlns:a16="http://schemas.microsoft.com/office/drawing/2014/main" id="{1BD8FD90-7955-4CF4-BAEA-F0194ACCDA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9344" y="1994299"/>
            <a:ext cx="6153063" cy="4351338"/>
          </a:xfrm>
        </p:spPr>
      </p:pic>
      <p:pic>
        <p:nvPicPr>
          <p:cNvPr id="7" name="Grafik 6">
            <a:extLst>
              <a:ext uri="{FF2B5EF4-FFF2-40B4-BE49-F238E27FC236}">
                <a16:creationId xmlns:a16="http://schemas.microsoft.com/office/drawing/2014/main" id="{62BEDC95-5B5A-4ADB-9754-13B99959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43729" y="2538217"/>
            <a:ext cx="4351339" cy="3263505"/>
          </a:xfrm>
          <a:prstGeom prst="rect">
            <a:avLst/>
          </a:prstGeom>
        </p:spPr>
      </p:pic>
    </p:spTree>
    <p:extLst>
      <p:ext uri="{BB962C8B-B14F-4D97-AF65-F5344CB8AC3E}">
        <p14:creationId xmlns:p14="http://schemas.microsoft.com/office/powerpoint/2010/main" val="149222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A57CE-56DA-4F53-9F46-EFB8FB505E41}"/>
              </a:ext>
            </a:extLst>
          </p:cNvPr>
          <p:cNvSpPr>
            <a:spLocks noGrp="1"/>
          </p:cNvSpPr>
          <p:nvPr>
            <p:ph type="title"/>
          </p:nvPr>
        </p:nvSpPr>
        <p:spPr/>
        <p:txBody>
          <a:bodyPr>
            <a:normAutofit/>
          </a:bodyPr>
          <a:lstStyle/>
          <a:p>
            <a:r>
              <a:rPr lang="en-GB" sz="4000" b="1" dirty="0">
                <a:solidFill>
                  <a:schemeClr val="tx1"/>
                </a:solidFill>
                <a:latin typeface="Arial" panose="020B0604020202020204" pitchFamily="34" charset="0"/>
                <a:cs typeface="Arial" panose="020B0604020202020204" pitchFamily="34" charset="0"/>
              </a:rPr>
              <a:t>HBDC: </a:t>
            </a:r>
            <a:r>
              <a:rPr lang="en-GB" sz="4000" b="1" dirty="0" err="1">
                <a:solidFill>
                  <a:schemeClr val="tx1"/>
                </a:solidFill>
                <a:latin typeface="Arial" panose="020B0604020202020204" pitchFamily="34" charset="0"/>
                <a:cs typeface="Arial" panose="020B0604020202020204" pitchFamily="34" charset="0"/>
              </a:rPr>
              <a:t>Umsetzungsschritte</a:t>
            </a:r>
            <a:r>
              <a:rPr lang="en-GB" sz="4000" b="1" dirty="0">
                <a:solidFill>
                  <a:schemeClr val="tx1"/>
                </a:solidFill>
                <a:latin typeface="Arial" panose="020B0604020202020204" pitchFamily="34" charset="0"/>
                <a:cs typeface="Arial" panose="020B0604020202020204" pitchFamily="34" charset="0"/>
              </a:rPr>
              <a:t> 2020 -2021</a:t>
            </a:r>
            <a:endParaRPr lang="de-DE" sz="4000" dirty="0"/>
          </a:p>
        </p:txBody>
      </p:sp>
      <p:pic>
        <p:nvPicPr>
          <p:cNvPr id="9" name="Inhaltsplatzhalter 8">
            <a:extLst>
              <a:ext uri="{FF2B5EF4-FFF2-40B4-BE49-F238E27FC236}">
                <a16:creationId xmlns:a16="http://schemas.microsoft.com/office/drawing/2014/main" id="{9FEAE187-EED1-40AA-84FA-D875267EFF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4725" y="1690688"/>
            <a:ext cx="6312023" cy="3218663"/>
          </a:xfrm>
        </p:spPr>
      </p:pic>
      <p:sp>
        <p:nvSpPr>
          <p:cNvPr id="10" name="Textfeld 9">
            <a:extLst>
              <a:ext uri="{FF2B5EF4-FFF2-40B4-BE49-F238E27FC236}">
                <a16:creationId xmlns:a16="http://schemas.microsoft.com/office/drawing/2014/main" id="{AFF1783E-F793-4C1D-A907-EDAC0589AB43}"/>
              </a:ext>
            </a:extLst>
          </p:cNvPr>
          <p:cNvSpPr txBox="1"/>
          <p:nvPr/>
        </p:nvSpPr>
        <p:spPr>
          <a:xfrm>
            <a:off x="1571349" y="5333547"/>
            <a:ext cx="9099610" cy="707886"/>
          </a:xfrm>
          <a:prstGeom prst="rect">
            <a:avLst/>
          </a:prstGeom>
          <a:noFill/>
        </p:spPr>
        <p:txBody>
          <a:bodyPr wrap="square" rtlCol="0">
            <a:spAutoFit/>
          </a:bodyPr>
          <a:lstStyle/>
          <a:p>
            <a:r>
              <a:rPr lang="en-GB" sz="4000" b="1" dirty="0" err="1">
                <a:latin typeface="Arial" panose="020B0604020202020204" pitchFamily="34" charset="0"/>
                <a:cs typeface="Arial" panose="020B0604020202020204" pitchFamily="34" charset="0"/>
              </a:rPr>
              <a:t>Verwaltungsvorschriften</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für</a:t>
            </a:r>
            <a:r>
              <a:rPr lang="en-GB" sz="4000" b="1" dirty="0">
                <a:latin typeface="Arial" panose="020B0604020202020204" pitchFamily="34" charset="0"/>
                <a:cs typeface="Arial" panose="020B0604020202020204" pitchFamily="34" charset="0"/>
              </a:rPr>
              <a:t> HBDC</a:t>
            </a:r>
          </a:p>
        </p:txBody>
      </p:sp>
    </p:spTree>
    <p:extLst>
      <p:ext uri="{BB962C8B-B14F-4D97-AF65-F5344CB8AC3E}">
        <p14:creationId xmlns:p14="http://schemas.microsoft.com/office/powerpoint/2010/main" val="4276920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9A7D4-1082-43BF-AFFE-E1A458D51134}"/>
              </a:ext>
            </a:extLst>
          </p:cNvPr>
          <p:cNvSpPr>
            <a:spLocks noGrp="1"/>
          </p:cNvSpPr>
          <p:nvPr>
            <p:ph type="title"/>
          </p:nvPr>
        </p:nvSpPr>
        <p:spPr/>
        <p:txBody>
          <a:bodyPr/>
          <a:lstStyle/>
          <a:p>
            <a:r>
              <a:rPr lang="de-DE" b="1" dirty="0">
                <a:latin typeface="Arial" panose="020B0604020202020204" pitchFamily="34" charset="0"/>
                <a:cs typeface="Arial" panose="020B0604020202020204" pitchFamily="34" charset="0"/>
              </a:rPr>
              <a:t>Jordanien im Überblick - Stand 2020</a:t>
            </a:r>
          </a:p>
        </p:txBody>
      </p:sp>
      <p:sp>
        <p:nvSpPr>
          <p:cNvPr id="3" name="Inhaltsplatzhalter 2">
            <a:extLst>
              <a:ext uri="{FF2B5EF4-FFF2-40B4-BE49-F238E27FC236}">
                <a16:creationId xmlns:a16="http://schemas.microsoft.com/office/drawing/2014/main" id="{93C3733B-3619-43AB-8C44-6314D1F0CEA7}"/>
              </a:ext>
            </a:extLst>
          </p:cNvPr>
          <p:cNvSpPr>
            <a:spLocks noGrp="1"/>
          </p:cNvSpPr>
          <p:nvPr>
            <p:ph sz="half" idx="1"/>
          </p:nvPr>
        </p:nvSpPr>
        <p:spPr>
          <a:xfrm>
            <a:off x="838200" y="1518082"/>
            <a:ext cx="5181600" cy="4974792"/>
          </a:xfrm>
        </p:spPr>
        <p:txBody>
          <a:bodyPr>
            <a:normAutofit/>
          </a:bodyPr>
          <a:lstStyle/>
          <a:p>
            <a:pPr>
              <a:lnSpc>
                <a:spcPct val="100000"/>
              </a:lnSpc>
            </a:pPr>
            <a:r>
              <a:rPr lang="de-DE" sz="2000" dirty="0">
                <a:latin typeface="Arial" panose="020B0604020202020204" pitchFamily="34" charset="0"/>
                <a:cs typeface="Arial" panose="020B0604020202020204" pitchFamily="34" charset="0"/>
              </a:rPr>
              <a:t>10,806 Mio. Einwohner, davon 5,084 Mio. Frauen</a:t>
            </a:r>
          </a:p>
          <a:p>
            <a:pPr>
              <a:lnSpc>
                <a:spcPct val="100000"/>
              </a:lnSpc>
            </a:pPr>
            <a:r>
              <a:rPr lang="de-DE" sz="2000" dirty="0">
                <a:latin typeface="Arial" panose="020B0604020202020204" pitchFamily="34" charset="0"/>
                <a:cs typeface="Arial" panose="020B0604020202020204" pitchFamily="34" charset="0"/>
              </a:rPr>
              <a:t>42% der Bevölkerung leben in Amman, 18,5% in Irbid und 14,3% in Zarqa</a:t>
            </a:r>
          </a:p>
          <a:p>
            <a:pPr>
              <a:lnSpc>
                <a:spcPct val="100000"/>
              </a:lnSpc>
            </a:pPr>
            <a:r>
              <a:rPr lang="de-DE" sz="2000" dirty="0">
                <a:latin typeface="Arial" panose="020B0604020202020204" pitchFamily="34" charset="0"/>
                <a:cs typeface="Arial" panose="020B0604020202020204" pitchFamily="34" charset="0"/>
              </a:rPr>
              <a:t>Geburten </a:t>
            </a:r>
            <a:r>
              <a:rPr lang="de-DE" sz="2000" dirty="0">
                <a:effectLst/>
                <a:latin typeface="Arial" panose="020B0604020202020204" pitchFamily="34" charset="0"/>
              </a:rPr>
              <a:t>176.557; 197.287; 187.827; </a:t>
            </a:r>
            <a:r>
              <a:rPr lang="de-DE" sz="2000" dirty="0">
                <a:latin typeface="Arial" panose="020B0604020202020204" pitchFamily="34" charset="0"/>
              </a:rPr>
              <a:t>211.441 (583.112 Kinder von 1 Tag bis 4 Jahre alt)</a:t>
            </a:r>
          </a:p>
          <a:p>
            <a:pPr>
              <a:lnSpc>
                <a:spcPct val="100000"/>
              </a:lnSpc>
            </a:pPr>
            <a:r>
              <a:rPr lang="de-DE" sz="2000" dirty="0">
                <a:latin typeface="Arial" panose="020B0604020202020204" pitchFamily="34" charset="0"/>
                <a:cs typeface="Arial" panose="020B0604020202020204" pitchFamily="34" charset="0"/>
              </a:rPr>
              <a:t>Etwa 5% dieser Kinder werden in Tageseinrichtungen betreut (ca. 30.000, davon 1/3 in formellen und 2/3 in informellen Tageseinrichtungen)</a:t>
            </a:r>
          </a:p>
          <a:p>
            <a:pPr>
              <a:lnSpc>
                <a:spcPct val="100000"/>
              </a:lnSpc>
            </a:pPr>
            <a:r>
              <a:rPr lang="de-DE" sz="2000" dirty="0">
                <a:latin typeface="Arial" panose="020B0604020202020204" pitchFamily="34" charset="0"/>
                <a:cs typeface="Arial" panose="020B0604020202020204" pitchFamily="34" charset="0"/>
              </a:rPr>
              <a:t>Bei maximal 5 Kindern pro informeller Tageseinrichtung sind das ca. </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4000 HBDC</a:t>
            </a:r>
            <a:r>
              <a:rPr lang="de-DE" sz="2000" dirty="0">
                <a:latin typeface="Arial" panose="020B0604020202020204" pitchFamily="34" charset="0"/>
                <a:cs typeface="Arial" panose="020B0604020202020204" pitchFamily="34" charset="0"/>
              </a:rPr>
              <a:t> in Jordanien</a:t>
            </a:r>
          </a:p>
          <a:p>
            <a:endParaRPr lang="de-DE" sz="2400" dirty="0">
              <a:latin typeface="Arial" panose="020B0604020202020204" pitchFamily="34" charset="0"/>
              <a:cs typeface="Arial" panose="020B0604020202020204" pitchFamily="34" charset="0"/>
            </a:endParaRPr>
          </a:p>
        </p:txBody>
      </p:sp>
      <p:pic>
        <p:nvPicPr>
          <p:cNvPr id="10" name="Inhaltsplatzhalter 9">
            <a:extLst>
              <a:ext uri="{FF2B5EF4-FFF2-40B4-BE49-F238E27FC236}">
                <a16:creationId xmlns:a16="http://schemas.microsoft.com/office/drawing/2014/main" id="{26B1F620-FF71-4F04-9538-F69EB118E9D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27929" y="1420427"/>
            <a:ext cx="4607015" cy="5275775"/>
          </a:xfrm>
        </p:spPr>
      </p:pic>
    </p:spTree>
    <p:extLst>
      <p:ext uri="{BB962C8B-B14F-4D97-AF65-F5344CB8AC3E}">
        <p14:creationId xmlns:p14="http://schemas.microsoft.com/office/powerpoint/2010/main" val="1849788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8000" r="-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EAFA8-4D09-4134-802E-650FC90FBC9D}"/>
              </a:ext>
            </a:extLst>
          </p:cNvPr>
          <p:cNvSpPr>
            <a:spLocks noGrp="1"/>
          </p:cNvSpPr>
          <p:nvPr>
            <p:ph type="title"/>
          </p:nvPr>
        </p:nvSpPr>
        <p:spPr/>
        <p:txBody>
          <a:bodyPr/>
          <a:lstStyle/>
          <a:p>
            <a:r>
              <a:rPr lang="en-GB" sz="4400" b="1" dirty="0">
                <a:solidFill>
                  <a:schemeClr val="tx1"/>
                </a:solidFill>
                <a:latin typeface="Arial" panose="020B0604020202020204" pitchFamily="34" charset="0"/>
                <a:cs typeface="Arial" panose="020B0604020202020204" pitchFamily="34" charset="0"/>
              </a:rPr>
              <a:t>HBDC: </a:t>
            </a:r>
            <a:r>
              <a:rPr lang="en-GB" sz="4400" b="1" dirty="0" err="1">
                <a:solidFill>
                  <a:schemeClr val="tx1"/>
                </a:solidFill>
                <a:latin typeface="Arial" panose="020B0604020202020204" pitchFamily="34" charset="0"/>
                <a:cs typeface="Arial" panose="020B0604020202020204" pitchFamily="34" charset="0"/>
              </a:rPr>
              <a:t>Umsetzungsschritte</a:t>
            </a:r>
            <a:r>
              <a:rPr lang="en-GB" sz="4400" b="1" dirty="0">
                <a:solidFill>
                  <a:schemeClr val="tx1"/>
                </a:solidFill>
                <a:latin typeface="Arial" panose="020B0604020202020204" pitchFamily="34" charset="0"/>
                <a:cs typeface="Arial" panose="020B0604020202020204" pitchFamily="34" charset="0"/>
              </a:rPr>
              <a:t> 2020 -2021</a:t>
            </a:r>
            <a:endParaRPr lang="de-DE" dirty="0"/>
          </a:p>
        </p:txBody>
      </p:sp>
      <p:sp>
        <p:nvSpPr>
          <p:cNvPr id="3" name="Inhaltsplatzhalter 2">
            <a:extLst>
              <a:ext uri="{FF2B5EF4-FFF2-40B4-BE49-F238E27FC236}">
                <a16:creationId xmlns:a16="http://schemas.microsoft.com/office/drawing/2014/main" id="{A0582DDB-B37F-4842-B738-DDAC0CDC57B5}"/>
              </a:ext>
            </a:extLst>
          </p:cNvPr>
          <p:cNvSpPr>
            <a:spLocks noGrp="1"/>
          </p:cNvSpPr>
          <p:nvPr>
            <p:ph idx="1"/>
          </p:nvPr>
        </p:nvSpPr>
        <p:spPr/>
        <p:txBody>
          <a:bodyPr>
            <a:normAutofit/>
          </a:bodyPr>
          <a:lstStyle/>
          <a:p>
            <a:pPr marL="0" indent="0" algn="ctr">
              <a:lnSpc>
                <a:spcPct val="115000"/>
              </a:lnSpc>
              <a:spcAft>
                <a:spcPts val="1000"/>
              </a:spcAft>
              <a:buNone/>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r>
              <a:rPr lang="en-US" b="1" dirty="0">
                <a:effectLst/>
                <a:latin typeface="Arial" panose="020B0604020202020204" pitchFamily="34" charset="0"/>
                <a:ea typeface="Times New Roman" panose="02020603050405020304" pitchFamily="18" charset="0"/>
                <a:cs typeface="Arial" panose="020B0604020202020204" pitchFamily="34" charset="0"/>
              </a:rPr>
              <a:t>OFFICIAL GAZETTE                                         2861-2868 </a:t>
            </a:r>
            <a:endParaRPr lang="de-DE" b="1" dirty="0">
              <a:effectLst/>
              <a:latin typeface="Arial" panose="020B0604020202020204" pitchFamily="34" charset="0"/>
              <a:ea typeface="Times New Roman" panose="02020603050405020304" pitchFamily="18" charset="0"/>
              <a:cs typeface="Arial" panose="020B0604020202020204" pitchFamily="34" charset="0"/>
            </a:endParaRPr>
          </a:p>
          <a:p>
            <a:pPr algn="ctr" rtl="1">
              <a:lnSpc>
                <a:spcPct val="115000"/>
              </a:lnSpc>
              <a:spcAft>
                <a:spcPts val="100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Instructions of licensing of Home- Based Daycares for the year 2021</a:t>
            </a:r>
            <a:endParaRPr lang="de-DE" sz="2400" dirty="0">
              <a:effectLst/>
              <a:latin typeface="Arial" panose="020B0604020202020204" pitchFamily="34" charset="0"/>
              <a:ea typeface="Times New Roman" panose="02020603050405020304" pitchFamily="18" charset="0"/>
              <a:cs typeface="Arial" panose="020B0604020202020204" pitchFamily="34" charset="0"/>
            </a:endParaRPr>
          </a:p>
          <a:p>
            <a:pPr algn="ctr" rtl="1">
              <a:lnSpc>
                <a:spcPct val="115000"/>
              </a:lnSpc>
              <a:spcAft>
                <a:spcPts val="100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Issued according to the provisions of clause (a) of Article (25)</a:t>
            </a:r>
            <a:endParaRPr lang="de-DE" sz="2400" dirty="0">
              <a:effectLst/>
              <a:latin typeface="Arial" panose="020B0604020202020204" pitchFamily="34" charset="0"/>
              <a:ea typeface="Times New Roman" panose="02020603050405020304" pitchFamily="18" charset="0"/>
              <a:cs typeface="Arial" panose="020B0604020202020204" pitchFamily="34" charset="0"/>
            </a:endParaRPr>
          </a:p>
          <a:p>
            <a:pPr algn="ctr" rtl="1">
              <a:lnSpc>
                <a:spcPct val="115000"/>
              </a:lnSpc>
              <a:spcAft>
                <a:spcPts val="100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Of the Daycares regulation No (77) of the year 2018</a:t>
            </a:r>
            <a:endParaRPr lang="de-DE" sz="2400" dirty="0">
              <a:effectLst/>
              <a:latin typeface="Arial" panose="020B060402020202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1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Article 1: </a:t>
            </a:r>
            <a:endParaRPr lang="de-DE" sz="1900" dirty="0">
              <a:effectLst/>
              <a:latin typeface="Arial" panose="020B0604020202020204" pitchFamily="34" charset="0"/>
              <a:ea typeface="Times New Roman" panose="02020603050405020304" pitchFamily="18" charset="0"/>
              <a:cs typeface="Arial" panose="020B0604020202020204" pitchFamily="34" charset="0"/>
            </a:endParaRPr>
          </a:p>
          <a:p>
            <a:pPr algn="just" rtl="0">
              <a:lnSpc>
                <a:spcPct val="115000"/>
              </a:lnSpc>
              <a:spcAft>
                <a:spcPts val="1000"/>
              </a:spcAft>
            </a:pPr>
            <a:r>
              <a:rPr lang="en-US" sz="1900" dirty="0">
                <a:effectLst/>
                <a:latin typeface="Arial" panose="020B0604020202020204" pitchFamily="34" charset="0"/>
                <a:ea typeface="Times New Roman" panose="02020603050405020304" pitchFamily="18" charset="0"/>
                <a:cs typeface="Arial" panose="020B0604020202020204" pitchFamily="34" charset="0"/>
              </a:rPr>
              <a:t>These instructions shall be called (</a:t>
            </a:r>
            <a:r>
              <a:rPr lang="en-US" sz="1900" b="1" dirty="0">
                <a:effectLst/>
                <a:latin typeface="Arial" panose="020B0604020202020204" pitchFamily="34" charset="0"/>
                <a:ea typeface="Times New Roman" panose="02020603050405020304" pitchFamily="18" charset="0"/>
                <a:cs typeface="Arial" panose="020B0604020202020204" pitchFamily="34" charset="0"/>
              </a:rPr>
              <a:t>Instructions of licensing of Home- Based Daycares for the year 2021</a:t>
            </a:r>
            <a:r>
              <a:rPr lang="en-US" sz="1900" dirty="0">
                <a:effectLst/>
                <a:latin typeface="Arial" panose="020B0604020202020204" pitchFamily="34" charset="0"/>
                <a:ea typeface="Times New Roman" panose="02020603050405020304" pitchFamily="18" charset="0"/>
                <a:cs typeface="Arial" panose="020B0604020202020204" pitchFamily="34" charset="0"/>
              </a:rPr>
              <a:t>) and shall be effective from the date of their publication in the Official Gazette. </a:t>
            </a:r>
            <a:endParaRPr lang="de-DE" sz="1900" dirty="0">
              <a:effectLst/>
              <a:latin typeface="Arial" panose="020B0604020202020204" pitchFamily="34" charset="0"/>
              <a:ea typeface="Times New Roman" panose="02020603050405020304" pitchFamily="18" charset="0"/>
              <a:cs typeface="Arial" panose="020B0604020202020204" pitchFamily="34" charset="0"/>
            </a:endParaRPr>
          </a:p>
          <a:p>
            <a:endParaRPr lang="de-DE" dirty="0"/>
          </a:p>
        </p:txBody>
      </p:sp>
    </p:spTree>
    <p:extLst>
      <p:ext uri="{BB962C8B-B14F-4D97-AF65-F5344CB8AC3E}">
        <p14:creationId xmlns:p14="http://schemas.microsoft.com/office/powerpoint/2010/main" val="276759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5000" r="-3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948EF-4654-4821-98CD-9B15ECBB2421}"/>
              </a:ext>
            </a:extLst>
          </p:cNvPr>
          <p:cNvSpPr>
            <a:spLocks noGrp="1"/>
          </p:cNvSpPr>
          <p:nvPr>
            <p:ph type="title"/>
          </p:nvPr>
        </p:nvSpPr>
        <p:spPr/>
        <p:txBody>
          <a:bodyPr/>
          <a:lstStyle/>
          <a:p>
            <a:r>
              <a:rPr lang="en-GB" sz="4400" b="1" dirty="0">
                <a:solidFill>
                  <a:schemeClr val="tx1"/>
                </a:solidFill>
                <a:latin typeface="Arial" panose="020B0604020202020204" pitchFamily="34" charset="0"/>
                <a:cs typeface="Arial" panose="020B0604020202020204" pitchFamily="34" charset="0"/>
              </a:rPr>
              <a:t>HBDC:    Wie </a:t>
            </a:r>
            <a:r>
              <a:rPr lang="en-GB" sz="4400" b="1" dirty="0" err="1">
                <a:solidFill>
                  <a:schemeClr val="tx1"/>
                </a:solidFill>
                <a:latin typeface="Arial" panose="020B0604020202020204" pitchFamily="34" charset="0"/>
                <a:cs typeface="Arial" panose="020B0604020202020204" pitchFamily="34" charset="0"/>
              </a:rPr>
              <a:t>weiter</a:t>
            </a:r>
            <a:r>
              <a:rPr lang="en-GB" sz="4400" b="1" dirty="0">
                <a:solidFill>
                  <a:schemeClr val="tx1"/>
                </a:solidFill>
                <a:latin typeface="Arial" panose="020B0604020202020204" pitchFamily="34" charset="0"/>
                <a:cs typeface="Arial" panose="020B0604020202020204" pitchFamily="34" charset="0"/>
              </a:rPr>
              <a:t>?</a:t>
            </a:r>
            <a:endParaRPr lang="de-DE" dirty="0"/>
          </a:p>
        </p:txBody>
      </p:sp>
      <p:sp>
        <p:nvSpPr>
          <p:cNvPr id="3" name="Inhaltsplatzhalter 2">
            <a:extLst>
              <a:ext uri="{FF2B5EF4-FFF2-40B4-BE49-F238E27FC236}">
                <a16:creationId xmlns:a16="http://schemas.microsoft.com/office/drawing/2014/main" id="{E80C8918-84DB-44ED-BF28-49EF48E034D1}"/>
              </a:ext>
            </a:extLst>
          </p:cNvPr>
          <p:cNvSpPr>
            <a:spLocks noGrp="1"/>
          </p:cNvSpPr>
          <p:nvPr>
            <p:ph idx="1"/>
          </p:nvPr>
        </p:nvSpPr>
        <p:spPr/>
        <p:txBody>
          <a:bodyPr/>
          <a:lstStyle/>
          <a:p>
            <a:r>
              <a:rPr lang="de-DE" dirty="0">
                <a:latin typeface="Arial" panose="020B0604020202020204" pitchFamily="34" charset="0"/>
                <a:cs typeface="Arial" panose="020B0604020202020204" pitchFamily="34" charset="0"/>
              </a:rPr>
              <a:t>Informationsworkshop für Trainer und Partner</a:t>
            </a:r>
          </a:p>
          <a:p>
            <a:r>
              <a:rPr lang="de-DE" dirty="0">
                <a:latin typeface="Arial" panose="020B0604020202020204" pitchFamily="34" charset="0"/>
                <a:cs typeface="Arial" panose="020B0604020202020204" pitchFamily="34" charset="0"/>
              </a:rPr>
              <a:t>Abstimmung mit MoSD zu den Umsetzungsschritten</a:t>
            </a:r>
          </a:p>
          <a:p>
            <a:r>
              <a:rPr lang="de-DE" dirty="0">
                <a:latin typeface="Arial" panose="020B0604020202020204" pitchFamily="34" charset="0"/>
                <a:cs typeface="Arial" panose="020B0604020202020204" pitchFamily="34" charset="0"/>
              </a:rPr>
              <a:t>Transformation der Verwaltungsvorschriften in verständliche Fassung für Tagesmütter</a:t>
            </a:r>
          </a:p>
          <a:p>
            <a:r>
              <a:rPr lang="de-DE" dirty="0">
                <a:latin typeface="Arial" panose="020B0604020202020204" pitchFamily="34" charset="0"/>
                <a:cs typeface="Arial" panose="020B0604020202020204" pitchFamily="34" charset="0"/>
              </a:rPr>
              <a:t>Vor Ort Informationsveranstaltungen mit den ausgebildeten Tagesmüttern</a:t>
            </a:r>
          </a:p>
          <a:p>
            <a:r>
              <a:rPr lang="de-DE" dirty="0">
                <a:latin typeface="Arial" panose="020B0604020202020204" pitchFamily="34" charset="0"/>
                <a:cs typeface="Arial" panose="020B0604020202020204" pitchFamily="34" charset="0"/>
              </a:rPr>
              <a:t>Begleitung der Lizensierung</a:t>
            </a:r>
          </a:p>
          <a:p>
            <a:r>
              <a:rPr lang="de-DE" dirty="0">
                <a:latin typeface="Arial" panose="020B0604020202020204" pitchFamily="34" charset="0"/>
                <a:cs typeface="Arial" panose="020B0604020202020204" pitchFamily="34" charset="0"/>
              </a:rPr>
              <a:t>Übergabe an Folgeprojekte</a:t>
            </a:r>
          </a:p>
        </p:txBody>
      </p:sp>
    </p:spTree>
    <p:extLst>
      <p:ext uri="{BB962C8B-B14F-4D97-AF65-F5344CB8AC3E}">
        <p14:creationId xmlns:p14="http://schemas.microsoft.com/office/powerpoint/2010/main" val="214726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66055-0E1E-450C-86DE-1D1FE28E4947}"/>
              </a:ext>
            </a:extLst>
          </p:cNvPr>
          <p:cNvSpPr>
            <a:spLocks noGrp="1"/>
          </p:cNvSpPr>
          <p:nvPr>
            <p:ph type="title"/>
          </p:nvPr>
        </p:nvSpPr>
        <p:spPr>
          <a:xfrm>
            <a:off x="838200" y="365125"/>
            <a:ext cx="10729404" cy="1325563"/>
          </a:xfrm>
        </p:spPr>
        <p:txBody>
          <a:bodyPr>
            <a:normAutofit/>
          </a:bodyPr>
          <a:lstStyle/>
          <a:p>
            <a:r>
              <a:rPr lang="de-DE" sz="3600" b="1" dirty="0">
                <a:effectLst/>
                <a:latin typeface="Arial" panose="020B0604020202020204" pitchFamily="34" charset="0"/>
                <a:ea typeface="Times New Roman" panose="02020603050405020304" pitchFamily="18" charset="0"/>
              </a:rPr>
              <a:t>„Kindertagespflege in Jordanien – das gibt es!“</a:t>
            </a:r>
            <a:endParaRPr lang="de-DE" sz="7200" b="1" dirty="0"/>
          </a:p>
        </p:txBody>
      </p:sp>
      <p:pic>
        <p:nvPicPr>
          <p:cNvPr id="6" name="Grafik 5">
            <a:extLst>
              <a:ext uri="{FF2B5EF4-FFF2-40B4-BE49-F238E27FC236}">
                <a16:creationId xmlns:a16="http://schemas.microsoft.com/office/drawing/2014/main" id="{A4823A20-C71D-4F5D-A984-02B8888B3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49" y="2725445"/>
            <a:ext cx="1908457" cy="2422272"/>
          </a:xfrm>
          <a:prstGeom prst="rect">
            <a:avLst/>
          </a:prstGeom>
        </p:spPr>
      </p:pic>
      <p:sp>
        <p:nvSpPr>
          <p:cNvPr id="7" name="Textfeld 6">
            <a:extLst>
              <a:ext uri="{FF2B5EF4-FFF2-40B4-BE49-F238E27FC236}">
                <a16:creationId xmlns:a16="http://schemas.microsoft.com/office/drawing/2014/main" id="{2235F9F2-11D3-4F4A-8F92-6F48160ED4F8}"/>
              </a:ext>
            </a:extLst>
          </p:cNvPr>
          <p:cNvSpPr txBox="1"/>
          <p:nvPr/>
        </p:nvSpPr>
        <p:spPr>
          <a:xfrm>
            <a:off x="3932808" y="2782419"/>
            <a:ext cx="6347534" cy="2523768"/>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Fragen, Anregungen, Hinweise gern</a:t>
            </a:r>
          </a:p>
          <a:p>
            <a:r>
              <a:rPr lang="de-DE" sz="2000" dirty="0">
                <a:latin typeface="Arial" panose="020B0604020202020204" pitchFamily="34" charset="0"/>
                <a:cs typeface="Arial" panose="020B0604020202020204" pitchFamily="34" charset="0"/>
              </a:rPr>
              <a:t>an</a:t>
            </a:r>
          </a:p>
          <a:p>
            <a:r>
              <a:rPr lang="de-DE" sz="2000" dirty="0">
                <a:latin typeface="Arial" panose="020B0604020202020204" pitchFamily="34" charset="0"/>
                <a:cs typeface="Arial" panose="020B0604020202020204" pitchFamily="34" charset="0"/>
              </a:rPr>
              <a:t>Jens Siebert</a:t>
            </a:r>
          </a:p>
          <a:p>
            <a:r>
              <a:rPr lang="de-DE" sz="2000" dirty="0">
                <a:latin typeface="Arial" panose="020B0604020202020204" pitchFamily="34" charset="0"/>
                <a:cs typeface="Arial" panose="020B0604020202020204" pitchFamily="34" charset="0"/>
              </a:rPr>
              <a:t>Team Leader </a:t>
            </a:r>
          </a:p>
          <a:p>
            <a:r>
              <a:rPr lang="de-DE" sz="2000" dirty="0">
                <a:latin typeface="Arial" panose="020B0604020202020204" pitchFamily="34" charset="0"/>
                <a:cs typeface="Arial" panose="020B0604020202020204" pitchFamily="34" charset="0"/>
              </a:rPr>
              <a:t>HF </a:t>
            </a:r>
            <a:r>
              <a:rPr lang="de-DE" sz="2000" dirty="0" err="1">
                <a:latin typeface="Arial" panose="020B0604020202020204" pitchFamily="34" charset="0"/>
                <a:cs typeface="Arial" panose="020B0604020202020204" pitchFamily="34" charset="0"/>
              </a:rPr>
              <a:t>Employment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Opportunities</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for</a:t>
            </a:r>
            <a:r>
              <a:rPr lang="de-DE" sz="2000" dirty="0">
                <a:latin typeface="Arial" panose="020B0604020202020204" pitchFamily="34" charset="0"/>
                <a:cs typeface="Arial" panose="020B0604020202020204" pitchFamily="34" charset="0"/>
              </a:rPr>
              <a:t> Women</a:t>
            </a:r>
          </a:p>
          <a:p>
            <a:r>
              <a:rPr lang="de-DE" sz="2000" dirty="0">
                <a:latin typeface="Arial" panose="020B0604020202020204" pitchFamily="34" charset="0"/>
                <a:cs typeface="Arial" panose="020B0604020202020204" pitchFamily="34" charset="0"/>
              </a:rPr>
              <a:t>EPP Jordan</a:t>
            </a:r>
          </a:p>
          <a:p>
            <a:r>
              <a:rPr lang="de-DE" sz="2000" dirty="0">
                <a:latin typeface="Arial" panose="020B0604020202020204" pitchFamily="34" charset="0"/>
                <a:cs typeface="Arial" panose="020B0604020202020204" pitchFamily="34" charset="0"/>
                <a:hlinkClick r:id="rId3"/>
              </a:rPr>
              <a:t>jens.siebert@gfa-group.de</a:t>
            </a:r>
            <a:endParaRPr lang="de-DE" sz="20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80131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2000" r="-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5EE2F7-4C13-4DC8-8009-501315603C05}"/>
              </a:ext>
            </a:extLst>
          </p:cNvPr>
          <p:cNvSpPr>
            <a:spLocks noGrp="1"/>
          </p:cNvSpPr>
          <p:nvPr>
            <p:ph type="title"/>
          </p:nvPr>
        </p:nvSpPr>
        <p:spPr>
          <a:xfrm>
            <a:off x="838200" y="365126"/>
            <a:ext cx="10515600" cy="1019792"/>
          </a:xfrm>
        </p:spPr>
        <p:txBody>
          <a:bodyPr/>
          <a:lstStyle/>
          <a:p>
            <a:r>
              <a:rPr lang="de-DE" b="1" dirty="0">
                <a:latin typeface="Arial" panose="020B0604020202020204" pitchFamily="34" charset="0"/>
                <a:cs typeface="Arial" panose="020B0604020202020204" pitchFamily="34" charset="0"/>
              </a:rPr>
              <a:t>Beschäftigungsförderung in Jordanien</a:t>
            </a:r>
            <a:endParaRPr lang="de-DE" dirty="0"/>
          </a:p>
        </p:txBody>
      </p:sp>
      <p:sp>
        <p:nvSpPr>
          <p:cNvPr id="3" name="Inhaltsplatzhalter 2">
            <a:extLst>
              <a:ext uri="{FF2B5EF4-FFF2-40B4-BE49-F238E27FC236}">
                <a16:creationId xmlns:a16="http://schemas.microsoft.com/office/drawing/2014/main" id="{1F5A7933-15A1-4564-82E1-4AEFD201F708}"/>
              </a:ext>
            </a:extLst>
          </p:cNvPr>
          <p:cNvSpPr>
            <a:spLocks noGrp="1"/>
          </p:cNvSpPr>
          <p:nvPr>
            <p:ph idx="1"/>
          </p:nvPr>
        </p:nvSpPr>
        <p:spPr>
          <a:xfrm>
            <a:off x="838200" y="1384918"/>
            <a:ext cx="10515600" cy="5107956"/>
          </a:xfrm>
        </p:spPr>
        <p:txBody>
          <a:bodyPr>
            <a:normAutofit lnSpcReduction="10000"/>
          </a:bodyPr>
          <a:lstStyle/>
          <a:p>
            <a:pPr>
              <a:lnSpc>
                <a:spcPct val="110000"/>
              </a:lnSpc>
            </a:pPr>
            <a:r>
              <a:rPr lang="de-DE" sz="2400" dirty="0">
                <a:latin typeface="Arial" panose="020B0604020202020204" pitchFamily="34" charset="0"/>
                <a:cs typeface="Arial" panose="020B0604020202020204" pitchFamily="34" charset="0"/>
              </a:rPr>
              <a:t>Das </a:t>
            </a:r>
            <a:r>
              <a:rPr lang="de-DE" sz="2400" dirty="0" err="1">
                <a:latin typeface="Arial" panose="020B0604020202020204" pitchFamily="34" charset="0"/>
                <a:cs typeface="Arial" panose="020B0604020202020204" pitchFamily="34" charset="0"/>
              </a:rPr>
              <a:t>Employment</a:t>
            </a:r>
            <a:r>
              <a:rPr lang="de-DE" sz="2400" dirty="0">
                <a:latin typeface="Arial" panose="020B0604020202020204" pitchFamily="34" charset="0"/>
                <a:cs typeface="Arial" panose="020B0604020202020204" pitchFamily="34" charset="0"/>
              </a:rPr>
              <a:t> Promotion Programme (EPP) der Gesellschaft für Internationale Zusammenarbeit (GIZ) startete in 2016 in Kooperation mit dem jordanischen Arbeitsministerium.</a:t>
            </a:r>
          </a:p>
          <a:p>
            <a:pPr>
              <a:lnSpc>
                <a:spcPct val="110000"/>
              </a:lnSpc>
            </a:pPr>
            <a:r>
              <a:rPr lang="de-DE" sz="2400" dirty="0">
                <a:latin typeface="Arial" panose="020B0604020202020204" pitchFamily="34" charset="0"/>
                <a:cs typeface="Arial" panose="020B0604020202020204" pitchFamily="34" charset="0"/>
              </a:rPr>
              <a:t>Das EPP hat 4 Handlungsfelder und in meiner Verantwortung stand das HF 3 Beschäftigungsförderung von Frauen. </a:t>
            </a:r>
          </a:p>
          <a:p>
            <a:pPr>
              <a:lnSpc>
                <a:spcPct val="110000"/>
              </a:lnSpc>
            </a:pPr>
            <a:r>
              <a:rPr lang="de-DE" sz="2400" dirty="0">
                <a:latin typeface="Arial" panose="020B0604020202020204" pitchFamily="34" charset="0"/>
                <a:cs typeface="Arial" panose="020B0604020202020204" pitchFamily="34" charset="0"/>
              </a:rPr>
              <a:t>Der Bereich der frühkindlichen Erziehung war seitens des Arbeitsministeriums für die Umsetzung vorgegeben, um Angebote für Kinderbetreuung für Frauen, die arbeiten möchten, zu verbessern.</a:t>
            </a:r>
          </a:p>
          <a:p>
            <a:pPr>
              <a:lnSpc>
                <a:spcPct val="110000"/>
              </a:lnSpc>
            </a:pPr>
            <a:r>
              <a:rPr lang="de-DE" sz="2400" dirty="0">
                <a:latin typeface="Arial" panose="020B0604020202020204" pitchFamily="34" charset="0"/>
                <a:cs typeface="Arial" panose="020B0604020202020204" pitchFamily="34" charset="0"/>
              </a:rPr>
              <a:t>Die Beschäftigungsquote von Frauen in Jordanien ist die drittniedrigste in der Welt.</a:t>
            </a:r>
          </a:p>
          <a:p>
            <a:pPr>
              <a:lnSpc>
                <a:spcPct val="110000"/>
              </a:lnSpc>
            </a:pPr>
            <a:r>
              <a:rPr lang="de-DE" sz="2400" dirty="0">
                <a:latin typeface="Arial" panose="020B0604020202020204" pitchFamily="34" charset="0"/>
                <a:cs typeface="Arial" panose="020B0604020202020204" pitchFamily="34" charset="0"/>
              </a:rPr>
              <a:t>Etwa 35 % der Frauen in Jordanien geben an, dass sie wegen fehlender Kinderbetreuung nicht arbeiten gehen können.</a:t>
            </a:r>
          </a:p>
        </p:txBody>
      </p:sp>
    </p:spTree>
    <p:extLst>
      <p:ext uri="{BB962C8B-B14F-4D97-AF65-F5344CB8AC3E}">
        <p14:creationId xmlns:p14="http://schemas.microsoft.com/office/powerpoint/2010/main" val="2704805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000" r="-3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F7A5327-7F39-4190-B671-D41387103E48}"/>
              </a:ext>
            </a:extLst>
          </p:cNvPr>
          <p:cNvSpPr>
            <a:spLocks noGrp="1"/>
          </p:cNvSpPr>
          <p:nvPr>
            <p:ph type="title"/>
          </p:nvPr>
        </p:nvSpPr>
        <p:spPr>
          <a:xfrm>
            <a:off x="838199" y="221943"/>
            <a:ext cx="10884257" cy="1348394"/>
          </a:xfrm>
        </p:spPr>
        <p:txBody>
          <a:bodyPr>
            <a:noAutofit/>
          </a:bodyPr>
          <a:lstStyle/>
          <a:p>
            <a:pPr algn="ctr"/>
            <a:r>
              <a:rPr lang="de-DE" sz="4000" b="1" dirty="0">
                <a:latin typeface="Arial" panose="020B0604020202020204" pitchFamily="34" charset="0"/>
                <a:cs typeface="Arial" panose="020B0604020202020204" pitchFamily="34" charset="0"/>
              </a:rPr>
              <a:t>Home </a:t>
            </a:r>
            <a:r>
              <a:rPr lang="de-DE" sz="4000" b="1" dirty="0" err="1">
                <a:latin typeface="Arial" panose="020B0604020202020204" pitchFamily="34" charset="0"/>
                <a:cs typeface="Arial" panose="020B0604020202020204" pitchFamily="34" charset="0"/>
              </a:rPr>
              <a:t>Based</a:t>
            </a:r>
            <a:r>
              <a:rPr lang="de-DE" sz="4000" b="1" dirty="0">
                <a:latin typeface="Arial" panose="020B0604020202020204" pitchFamily="34" charset="0"/>
                <a:cs typeface="Arial" panose="020B0604020202020204" pitchFamily="34" charset="0"/>
              </a:rPr>
              <a:t> Day Care – </a:t>
            </a:r>
            <a:br>
              <a:rPr lang="de-DE" sz="4000" b="1" dirty="0">
                <a:latin typeface="Arial" panose="020B0604020202020204" pitchFamily="34" charset="0"/>
                <a:cs typeface="Arial" panose="020B0604020202020204" pitchFamily="34" charset="0"/>
              </a:rPr>
            </a:br>
            <a:r>
              <a:rPr lang="de-DE" sz="4000" b="1" dirty="0">
                <a:latin typeface="Arial" panose="020B0604020202020204" pitchFamily="34" charset="0"/>
                <a:cs typeface="Arial" panose="020B0604020202020204" pitchFamily="34" charset="0"/>
              </a:rPr>
              <a:t>Ausgangssituation 2016</a:t>
            </a:r>
          </a:p>
        </p:txBody>
      </p:sp>
      <p:sp>
        <p:nvSpPr>
          <p:cNvPr id="5" name="Inhaltsplatzhalter 4">
            <a:extLst>
              <a:ext uri="{FF2B5EF4-FFF2-40B4-BE49-F238E27FC236}">
                <a16:creationId xmlns:a16="http://schemas.microsoft.com/office/drawing/2014/main" id="{16502E01-35BA-4D2A-A99D-91F103749746}"/>
              </a:ext>
            </a:extLst>
          </p:cNvPr>
          <p:cNvSpPr>
            <a:spLocks noGrp="1"/>
          </p:cNvSpPr>
          <p:nvPr>
            <p:ph idx="1"/>
          </p:nvPr>
        </p:nvSpPr>
        <p:spPr>
          <a:xfrm>
            <a:off x="552450" y="1836667"/>
            <a:ext cx="11087099" cy="4573010"/>
          </a:xfrm>
        </p:spPr>
        <p:txBody>
          <a:bodyPr>
            <a:noAutofit/>
          </a:bodyPr>
          <a:lstStyle/>
          <a:p>
            <a:r>
              <a:rPr lang="de-DE" sz="2400" dirty="0">
                <a:latin typeface="Arial" panose="020B0604020202020204" pitchFamily="34" charset="0"/>
                <a:cs typeface="Arial" panose="020B0604020202020204" pitchFamily="34" charset="0"/>
              </a:rPr>
              <a:t>Öffentliche, private und institutionelle Kitas für Kinder von 1 Tag bis 4 Jahren befinden sich vorrangig in städtischen Gebieten. Die fehlenden Angebote in ländlichen Gebieten werden durch selbstorganisierte Betreuungsmaßnahmen abgefedert.</a:t>
            </a:r>
          </a:p>
          <a:p>
            <a:r>
              <a:rPr lang="de-DE" sz="2400" dirty="0">
                <a:latin typeface="Arial" panose="020B0604020202020204" pitchFamily="34" charset="0"/>
                <a:cs typeface="Arial" panose="020B0604020202020204" pitchFamily="34" charset="0"/>
              </a:rPr>
              <a:t>Viele dieser selbstorganisierten HBDC arbeiten temporär, z.B. während der Pflanz- und Erntesaison im Jordan Valley oder während der Schulzeiten und schließen in den Ferien.</a:t>
            </a:r>
          </a:p>
          <a:p>
            <a:r>
              <a:rPr lang="de-DE" sz="2400" dirty="0">
                <a:latin typeface="Arial" panose="020B0604020202020204" pitchFamily="34" charset="0"/>
                <a:cs typeface="Arial" panose="020B0604020202020204" pitchFamily="34" charset="0"/>
              </a:rPr>
              <a:t>Die Anzahl der Kinder pro HBDC lag zwischen 2 und 8, in wenigen Fällen höher, wenn Familienangehörigen bei der Betreuung unterstützen.</a:t>
            </a:r>
          </a:p>
          <a:p>
            <a:r>
              <a:rPr lang="de-DE" sz="2400" dirty="0">
                <a:latin typeface="Arial" panose="020B0604020202020204" pitchFamily="34" charset="0"/>
                <a:cs typeface="Arial" panose="020B0604020202020204" pitchFamily="34" charset="0"/>
              </a:rPr>
              <a:t>Aus den Gespräche mit den informell arbeitenden Tagesmüttern sowie den Besuche vor Ort in den HBDC wurden der Rahmen für die Intervention in diesem Bereich abgeleitet. </a:t>
            </a:r>
          </a:p>
        </p:txBody>
      </p:sp>
    </p:spTree>
    <p:extLst>
      <p:ext uri="{BB962C8B-B14F-4D97-AF65-F5344CB8AC3E}">
        <p14:creationId xmlns:p14="http://schemas.microsoft.com/office/powerpoint/2010/main" val="37509012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3000" r="-3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F7A5327-7F39-4190-B671-D41387103E48}"/>
              </a:ext>
            </a:extLst>
          </p:cNvPr>
          <p:cNvSpPr>
            <a:spLocks noGrp="1"/>
          </p:cNvSpPr>
          <p:nvPr>
            <p:ph type="title"/>
          </p:nvPr>
        </p:nvSpPr>
        <p:spPr>
          <a:xfrm>
            <a:off x="838199" y="714653"/>
            <a:ext cx="10884257" cy="653183"/>
          </a:xfrm>
        </p:spPr>
        <p:txBody>
          <a:bodyPr>
            <a:normAutofit fontScale="90000"/>
          </a:bodyPr>
          <a:lstStyle/>
          <a:p>
            <a:r>
              <a:rPr lang="de-DE" sz="4000" b="1" dirty="0">
                <a:latin typeface="Arial" panose="020B0604020202020204" pitchFamily="34" charset="0"/>
                <a:cs typeface="Arial" panose="020B0604020202020204" pitchFamily="34" charset="0"/>
              </a:rPr>
              <a:t>Home </a:t>
            </a:r>
            <a:r>
              <a:rPr lang="de-DE" sz="4000" b="1" dirty="0" err="1">
                <a:latin typeface="Arial" panose="020B0604020202020204" pitchFamily="34" charset="0"/>
                <a:cs typeface="Arial" panose="020B0604020202020204" pitchFamily="34" charset="0"/>
              </a:rPr>
              <a:t>Based</a:t>
            </a:r>
            <a:r>
              <a:rPr lang="de-DE" sz="4000" b="1" dirty="0">
                <a:latin typeface="Arial" panose="020B0604020202020204" pitchFamily="34" charset="0"/>
                <a:cs typeface="Arial" panose="020B0604020202020204" pitchFamily="34" charset="0"/>
              </a:rPr>
              <a:t> Day Care – Ausgangssituation 2016</a:t>
            </a:r>
          </a:p>
        </p:txBody>
      </p:sp>
      <p:sp>
        <p:nvSpPr>
          <p:cNvPr id="5" name="Inhaltsplatzhalter 4">
            <a:extLst>
              <a:ext uri="{FF2B5EF4-FFF2-40B4-BE49-F238E27FC236}">
                <a16:creationId xmlns:a16="http://schemas.microsoft.com/office/drawing/2014/main" id="{16502E01-35BA-4D2A-A99D-91F103749746}"/>
              </a:ext>
            </a:extLst>
          </p:cNvPr>
          <p:cNvSpPr>
            <a:spLocks noGrp="1"/>
          </p:cNvSpPr>
          <p:nvPr>
            <p:ph idx="1"/>
          </p:nvPr>
        </p:nvSpPr>
        <p:spPr>
          <a:xfrm>
            <a:off x="635358" y="1570337"/>
            <a:ext cx="11087099" cy="4573010"/>
          </a:xfrm>
        </p:spPr>
        <p:txBody>
          <a:bodyPr>
            <a:noAutofit/>
          </a:bodyPr>
          <a:lstStyle/>
          <a:p>
            <a:pPr marL="0" indent="0">
              <a:buNone/>
            </a:pPr>
            <a:r>
              <a:rPr lang="de-DE" sz="3200" u="sng" dirty="0">
                <a:latin typeface="Arial" panose="020B0604020202020204" pitchFamily="34" charset="0"/>
                <a:cs typeface="Arial" panose="020B0604020202020204" pitchFamily="34" charset="0"/>
              </a:rPr>
              <a:t>Wesentliche Aspekte aus den Interviews </a:t>
            </a:r>
          </a:p>
          <a:p>
            <a:r>
              <a:rPr lang="de-DE" sz="2800" dirty="0">
                <a:latin typeface="Arial" panose="020B0604020202020204" pitchFamily="34" charset="0"/>
                <a:cs typeface="Arial" panose="020B0604020202020204" pitchFamily="34" charset="0"/>
              </a:rPr>
              <a:t>Informelle HBDCs sind in allen Governoraten (Bezirken) in Jordanien sowohl im urbanen als auch im ländlichen Raum vorhanden </a:t>
            </a:r>
          </a:p>
          <a:p>
            <a:r>
              <a:rPr lang="de-DE" sz="2800" dirty="0">
                <a:latin typeface="Arial" panose="020B0604020202020204" pitchFamily="34" charset="0"/>
                <a:cs typeface="Arial" panose="020B0604020202020204" pitchFamily="34" charset="0"/>
              </a:rPr>
              <a:t>Die Kinderbetreuer sind ausschließlich Frauen:</a:t>
            </a:r>
          </a:p>
          <a:p>
            <a:pPr lvl="1">
              <a:lnSpc>
                <a:spcPct val="100000"/>
              </a:lnSpc>
              <a:spcBef>
                <a:spcPts val="0"/>
              </a:spcBef>
              <a:buFont typeface="Wingdings" panose="05000000000000000000" pitchFamily="2" charset="2"/>
              <a:buChar char="Ø"/>
            </a:pPr>
            <a:r>
              <a:rPr lang="de-DE" sz="20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ohne beruflichen Hintergrund oder Training in der Kinderbetreuung </a:t>
            </a:r>
          </a:p>
          <a:p>
            <a:pPr lvl="1">
              <a:lnSpc>
                <a:spcPct val="100000"/>
              </a:lnSpc>
              <a:spcBef>
                <a:spcPts val="0"/>
              </a:spcBef>
              <a:buFont typeface="Wingdings" panose="05000000000000000000" pitchFamily="2" charset="2"/>
              <a:buChar char="Ø"/>
            </a:pPr>
            <a:r>
              <a:rPr lang="de-DE" sz="2400" dirty="0">
                <a:latin typeface="Arial" panose="020B0604020202020204" pitchFamily="34" charset="0"/>
                <a:cs typeface="Arial" panose="020B0604020202020204" pitchFamily="34" charset="0"/>
              </a:rPr>
              <a:t>	in wenigen Fällen mit einer Ausbildung in Kindererziehung, aber ohne</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Berufserfahrung in diesem Bereich, </a:t>
            </a:r>
          </a:p>
          <a:p>
            <a:pPr lvl="1">
              <a:lnSpc>
                <a:spcPct val="100000"/>
              </a:lnSpc>
              <a:spcBef>
                <a:spcPts val="0"/>
              </a:spcBef>
              <a:buFont typeface="Wingdings" panose="05000000000000000000" pitchFamily="2" charset="2"/>
              <a:buChar char="Ø"/>
            </a:pPr>
            <a:r>
              <a:rPr lang="de-DE" sz="2400" dirty="0">
                <a:latin typeface="Arial" panose="020B0604020202020204" pitchFamily="34" charset="0"/>
                <a:cs typeface="Arial" panose="020B0604020202020204" pitchFamily="34" charset="0"/>
              </a:rPr>
              <a:t>	ohne jegliche Unterstützung oder Kontrolle seitens des zuständigen</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Ministeriums, </a:t>
            </a:r>
          </a:p>
          <a:p>
            <a:pPr lvl="1">
              <a:lnSpc>
                <a:spcPct val="100000"/>
              </a:lnSpc>
              <a:spcBef>
                <a:spcPts val="0"/>
              </a:spcBef>
              <a:buFont typeface="Wingdings" panose="05000000000000000000" pitchFamily="2" charset="2"/>
              <a:buChar char="Ø"/>
            </a:pPr>
            <a:r>
              <a:rPr lang="de-DE" sz="2400" dirty="0">
                <a:latin typeface="Arial" panose="020B0604020202020204" pitchFamily="34" charset="0"/>
                <a:cs typeface="Arial" panose="020B0604020202020204" pitchFamily="34" charset="0"/>
              </a:rPr>
              <a:t>	die Betreuung der Kinder basierend auf eigenen Erfahrungen anbieten.</a:t>
            </a:r>
          </a:p>
        </p:txBody>
      </p:sp>
    </p:spTree>
    <p:extLst>
      <p:ext uri="{BB962C8B-B14F-4D97-AF65-F5344CB8AC3E}">
        <p14:creationId xmlns:p14="http://schemas.microsoft.com/office/powerpoint/2010/main" val="42596073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35000" r="-35000"/>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F7A5327-7F39-4190-B671-D41387103E48}"/>
              </a:ext>
            </a:extLst>
          </p:cNvPr>
          <p:cNvSpPr>
            <a:spLocks noGrp="1"/>
          </p:cNvSpPr>
          <p:nvPr>
            <p:ph type="title"/>
          </p:nvPr>
        </p:nvSpPr>
        <p:spPr>
          <a:xfrm>
            <a:off x="619991" y="302982"/>
            <a:ext cx="10952018" cy="653183"/>
          </a:xfrm>
        </p:spPr>
        <p:txBody>
          <a:bodyPr>
            <a:normAutofit fontScale="90000"/>
          </a:bodyPr>
          <a:lstStyle/>
          <a:p>
            <a:r>
              <a:rPr lang="de-DE" sz="4000" b="1" dirty="0">
                <a:latin typeface="Arial" panose="020B0604020202020204" pitchFamily="34" charset="0"/>
                <a:cs typeface="Arial" panose="020B0604020202020204" pitchFamily="34" charset="0"/>
              </a:rPr>
              <a:t>Home </a:t>
            </a:r>
            <a:r>
              <a:rPr lang="de-DE" sz="4000" b="1" dirty="0" err="1">
                <a:latin typeface="Arial" panose="020B0604020202020204" pitchFamily="34" charset="0"/>
                <a:cs typeface="Arial" panose="020B0604020202020204" pitchFamily="34" charset="0"/>
              </a:rPr>
              <a:t>Based</a:t>
            </a:r>
            <a:r>
              <a:rPr lang="de-DE" sz="4000" b="1" dirty="0">
                <a:latin typeface="Arial" panose="020B0604020202020204" pitchFamily="34" charset="0"/>
                <a:cs typeface="Arial" panose="020B0604020202020204" pitchFamily="34" charset="0"/>
              </a:rPr>
              <a:t> Day Care – Ausgangssituation 2016</a:t>
            </a:r>
          </a:p>
        </p:txBody>
      </p:sp>
      <p:sp>
        <p:nvSpPr>
          <p:cNvPr id="5" name="Inhaltsplatzhalter 4">
            <a:extLst>
              <a:ext uri="{FF2B5EF4-FFF2-40B4-BE49-F238E27FC236}">
                <a16:creationId xmlns:a16="http://schemas.microsoft.com/office/drawing/2014/main" id="{16502E01-35BA-4D2A-A99D-91F103749746}"/>
              </a:ext>
            </a:extLst>
          </p:cNvPr>
          <p:cNvSpPr>
            <a:spLocks noGrp="1"/>
          </p:cNvSpPr>
          <p:nvPr>
            <p:ph idx="1"/>
          </p:nvPr>
        </p:nvSpPr>
        <p:spPr>
          <a:xfrm>
            <a:off x="401782" y="1188598"/>
            <a:ext cx="11388436" cy="5107956"/>
          </a:xfrm>
        </p:spPr>
        <p:txBody>
          <a:bodyPr>
            <a:normAutofit fontScale="92500"/>
          </a:bodyPr>
          <a:lstStyle/>
          <a:p>
            <a:pPr marL="0" indent="0">
              <a:buNone/>
            </a:pPr>
            <a:r>
              <a:rPr lang="de-DE" sz="3200" u="sng" dirty="0">
                <a:latin typeface="Arial" panose="020B0604020202020204" pitchFamily="34" charset="0"/>
                <a:cs typeface="Arial" panose="020B0604020202020204" pitchFamily="34" charset="0"/>
              </a:rPr>
              <a:t>Wesentliche Aspekte aus den Interviews </a:t>
            </a:r>
          </a:p>
          <a:p>
            <a:pPr marL="0" indent="0">
              <a:buNone/>
            </a:pPr>
            <a:endParaRPr lang="de-DE" sz="1400" u="sng" dirty="0">
              <a:latin typeface="Arial" panose="020B0604020202020204" pitchFamily="34" charset="0"/>
              <a:cs typeface="Arial" panose="020B0604020202020204" pitchFamily="34" charset="0"/>
            </a:endParaRPr>
          </a:p>
          <a:p>
            <a:pPr>
              <a:lnSpc>
                <a:spcPct val="110000"/>
              </a:lnSpc>
            </a:pPr>
            <a:r>
              <a:rPr lang="de-DE" sz="2400" dirty="0">
                <a:latin typeface="Arial" panose="020B0604020202020204" pitchFamily="34" charset="0"/>
                <a:cs typeface="Arial" panose="020B0604020202020204" pitchFamily="34" charset="0"/>
              </a:rPr>
              <a:t>Die vereinbarten Kosten für die Kinderbetreuung gaben einen guten Einblick in die wirtschaftliche Situation in dem jeweiligen Gebiet. Sie variierten von ca. 10 Euro pro Kind und Monat im Süden des Landes bis zu über 70 Euro pro Monat in Irbid im Norden.</a:t>
            </a:r>
          </a:p>
          <a:p>
            <a:pPr>
              <a:lnSpc>
                <a:spcPct val="110000"/>
              </a:lnSpc>
            </a:pPr>
            <a:r>
              <a:rPr lang="de-DE" sz="2400" dirty="0">
                <a:latin typeface="Arial" panose="020B0604020202020204" pitchFamily="34" charset="0"/>
                <a:cs typeface="Arial" panose="020B0604020202020204" pitchFamily="34" charset="0"/>
              </a:rPr>
              <a:t>Die Kosten wurden nicht kalkuliert sondern mit den Eltern abgesprochen. Viele der Tagesmütter sehen die Kinderbetreuung als Nachbarschaftshilfe, nicht als Service oder Business. Kenntnisse in Kalkulation sind überwiegend nicht vorhanden und auch, was alles in die Berechnung der Gebühren einbezogen werden muss, ist nicht geläufig.</a:t>
            </a:r>
          </a:p>
          <a:p>
            <a:pPr>
              <a:lnSpc>
                <a:spcPct val="110000"/>
              </a:lnSpc>
            </a:pPr>
            <a:r>
              <a:rPr lang="de-DE" sz="2400" dirty="0">
                <a:latin typeface="Arial" panose="020B0604020202020204" pitchFamily="34" charset="0"/>
                <a:cs typeface="Arial" panose="020B0604020202020204" pitchFamily="34" charset="0"/>
              </a:rPr>
              <a:t>Keine der Tagesmütter, mit denen Interviews geführt wurden, hatte an einem 1. Hilfe Kurs teilgenommen. In den HBDC gab es weder eine 1. Hilfe Box, noch Feuerlöscher oder Brandschutzdecken.</a:t>
            </a:r>
          </a:p>
        </p:txBody>
      </p:sp>
    </p:spTree>
    <p:extLst>
      <p:ext uri="{BB962C8B-B14F-4D97-AF65-F5344CB8AC3E}">
        <p14:creationId xmlns:p14="http://schemas.microsoft.com/office/powerpoint/2010/main" val="34546502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B369353-F7EC-4906-A196-390DE8782921}"/>
              </a:ext>
            </a:extLst>
          </p:cNvPr>
          <p:cNvSpPr>
            <a:spLocks noGrp="1"/>
          </p:cNvSpPr>
          <p:nvPr>
            <p:ph type="body" idx="1"/>
          </p:nvPr>
        </p:nvSpPr>
        <p:spPr>
          <a:xfrm>
            <a:off x="915427" y="1641645"/>
            <a:ext cx="6266608" cy="4785788"/>
          </a:xfrm>
        </p:spPr>
        <p:txBody>
          <a:bodyPr>
            <a:noAutofit/>
          </a:bodyPr>
          <a:lstStyle/>
          <a:p>
            <a:pPr>
              <a:lnSpc>
                <a:spcPct val="110000"/>
              </a:lnSpc>
              <a:buClrTx/>
            </a:pPr>
            <a:r>
              <a:rPr lang="de-DE" sz="2000" dirty="0">
                <a:solidFill>
                  <a:schemeClr val="tx1"/>
                </a:solidFill>
              </a:rPr>
              <a:t>Fehlende Kinderbetreuung ist eine der Hauptursachen, dass Frauen keinen oder nur begrenzten Zugang zum Arbeitsmarkt haben. </a:t>
            </a:r>
          </a:p>
          <a:p>
            <a:pPr>
              <a:lnSpc>
                <a:spcPct val="110000"/>
              </a:lnSpc>
              <a:buClrTx/>
            </a:pPr>
            <a:r>
              <a:rPr lang="de-DE" sz="2000" dirty="0">
                <a:solidFill>
                  <a:schemeClr val="tx1"/>
                </a:solidFill>
              </a:rPr>
              <a:t>Informelle HBDC’s sind eine Reaktion der Zivilgesellschaft auf diese unbefriedigende Situation</a:t>
            </a:r>
          </a:p>
          <a:p>
            <a:pPr>
              <a:lnSpc>
                <a:spcPct val="110000"/>
              </a:lnSpc>
              <a:buClrTx/>
            </a:pPr>
            <a:r>
              <a:rPr lang="de-DE" sz="2000" dirty="0">
                <a:solidFill>
                  <a:schemeClr val="tx1"/>
                </a:solidFill>
              </a:rPr>
              <a:t>Mit der Legalisierung von HBDC kann die Anzahl an Frauen im formellen Arbeitsmarkt erhöht werden. </a:t>
            </a:r>
          </a:p>
          <a:p>
            <a:pPr>
              <a:lnSpc>
                <a:spcPct val="110000"/>
              </a:lnSpc>
              <a:buClrTx/>
            </a:pPr>
            <a:r>
              <a:rPr lang="de-DE" sz="2000" dirty="0">
                <a:solidFill>
                  <a:schemeClr val="tx1"/>
                </a:solidFill>
              </a:rPr>
              <a:t>Angepasste Trainings für die Tagesmütter der HBDC’s verbessern die Betreuungsqualität und Sicherheit für die Kinder.</a:t>
            </a:r>
          </a:p>
        </p:txBody>
      </p:sp>
      <p:sp>
        <p:nvSpPr>
          <p:cNvPr id="4" name="Textplatzhalter 3">
            <a:extLst>
              <a:ext uri="{FF2B5EF4-FFF2-40B4-BE49-F238E27FC236}">
                <a16:creationId xmlns:a16="http://schemas.microsoft.com/office/drawing/2014/main" id="{2CBFA6DD-1AF4-4FCE-AD7C-93FE7E1042C0}"/>
              </a:ext>
            </a:extLst>
          </p:cNvPr>
          <p:cNvSpPr>
            <a:spLocks noGrp="1"/>
          </p:cNvSpPr>
          <p:nvPr>
            <p:ph type="body" idx="2"/>
          </p:nvPr>
        </p:nvSpPr>
        <p:spPr>
          <a:xfrm>
            <a:off x="7446876" y="1520076"/>
            <a:ext cx="4016129" cy="4609322"/>
          </a:xfrm>
        </p:spPr>
        <p:txBody>
          <a:bodyPr>
            <a:normAutofit/>
          </a:bodyPr>
          <a:lstStyle/>
          <a:p>
            <a:pPr>
              <a:buClrTx/>
            </a:pPr>
            <a:r>
              <a:rPr lang="de-DE" sz="2400" b="1" dirty="0">
                <a:solidFill>
                  <a:schemeClr val="tx1"/>
                </a:solidFill>
              </a:rPr>
              <a:t>Partner</a:t>
            </a:r>
          </a:p>
          <a:p>
            <a:pPr lvl="1">
              <a:buClrTx/>
            </a:pPr>
            <a:r>
              <a:rPr lang="de-DE" sz="2400" dirty="0">
                <a:solidFill>
                  <a:schemeClr val="tx1"/>
                </a:solidFill>
              </a:rPr>
              <a:t>Arbeitsministerium</a:t>
            </a:r>
            <a:br>
              <a:rPr lang="de-DE" sz="2400" dirty="0">
                <a:solidFill>
                  <a:schemeClr val="tx1"/>
                </a:solidFill>
              </a:rPr>
            </a:br>
            <a:r>
              <a:rPr lang="de-DE" sz="2400" dirty="0">
                <a:solidFill>
                  <a:schemeClr val="tx1"/>
                </a:solidFill>
              </a:rPr>
              <a:t>(</a:t>
            </a:r>
            <a:r>
              <a:rPr lang="de-DE" sz="2400" i="1" dirty="0">
                <a:solidFill>
                  <a:schemeClr val="tx1"/>
                </a:solidFill>
              </a:rPr>
              <a:t>lokale Ansprechpartner, Strategie</a:t>
            </a:r>
            <a:r>
              <a:rPr lang="de-DE" sz="2400" dirty="0">
                <a:solidFill>
                  <a:schemeClr val="tx1"/>
                </a:solidFill>
              </a:rPr>
              <a:t>)</a:t>
            </a:r>
          </a:p>
          <a:p>
            <a:pPr lvl="1">
              <a:buClrTx/>
            </a:pPr>
            <a:r>
              <a:rPr lang="de-DE" sz="2400" dirty="0">
                <a:solidFill>
                  <a:schemeClr val="tx1"/>
                </a:solidFill>
              </a:rPr>
              <a:t>NCFA (C</a:t>
            </a:r>
            <a:r>
              <a:rPr lang="de-DE" sz="2400" i="1" dirty="0">
                <a:solidFill>
                  <a:schemeClr val="tx1"/>
                </a:solidFill>
              </a:rPr>
              <a:t>urriculum</a:t>
            </a:r>
            <a:r>
              <a:rPr lang="de-DE" sz="2400" dirty="0">
                <a:solidFill>
                  <a:schemeClr val="tx1"/>
                </a:solidFill>
              </a:rPr>
              <a:t>)</a:t>
            </a:r>
          </a:p>
          <a:p>
            <a:pPr lvl="1">
              <a:buClrTx/>
            </a:pPr>
            <a:r>
              <a:rPr lang="de-DE" sz="2400" dirty="0">
                <a:solidFill>
                  <a:schemeClr val="tx1"/>
                </a:solidFill>
              </a:rPr>
              <a:t>MoSD (</a:t>
            </a:r>
            <a:r>
              <a:rPr lang="de-DE" sz="2400" i="1" dirty="0">
                <a:solidFill>
                  <a:schemeClr val="tx1"/>
                </a:solidFill>
              </a:rPr>
              <a:t>Rechtsrahmen)</a:t>
            </a:r>
          </a:p>
          <a:p>
            <a:pPr lvl="1">
              <a:buClrTx/>
            </a:pPr>
            <a:r>
              <a:rPr lang="de-DE" sz="2400" dirty="0">
                <a:solidFill>
                  <a:schemeClr val="tx1"/>
                </a:solidFill>
              </a:rPr>
              <a:t>Business Professional Women Amman (</a:t>
            </a:r>
            <a:r>
              <a:rPr lang="de-DE" sz="2400" i="1" dirty="0">
                <a:solidFill>
                  <a:schemeClr val="tx1"/>
                </a:solidFill>
              </a:rPr>
              <a:t>Training</a:t>
            </a:r>
            <a:r>
              <a:rPr lang="de-DE" sz="2400" dirty="0">
                <a:solidFill>
                  <a:schemeClr val="tx1"/>
                </a:solidFill>
              </a:rPr>
              <a:t>)</a:t>
            </a:r>
          </a:p>
        </p:txBody>
      </p:sp>
      <p:sp>
        <p:nvSpPr>
          <p:cNvPr id="2" name="Titel 1">
            <a:extLst>
              <a:ext uri="{FF2B5EF4-FFF2-40B4-BE49-F238E27FC236}">
                <a16:creationId xmlns:a16="http://schemas.microsoft.com/office/drawing/2014/main" id="{8B90B807-6A60-406F-A9F7-524F84B38137}"/>
              </a:ext>
            </a:extLst>
          </p:cNvPr>
          <p:cNvSpPr>
            <a:spLocks noGrp="1"/>
          </p:cNvSpPr>
          <p:nvPr>
            <p:ph type="title"/>
          </p:nvPr>
        </p:nvSpPr>
        <p:spPr>
          <a:xfrm>
            <a:off x="678245" y="570897"/>
            <a:ext cx="10427720" cy="698610"/>
          </a:xfrm>
        </p:spPr>
        <p:txBody>
          <a:bodyPr>
            <a:noAutofit/>
          </a:bodyPr>
          <a:lstStyle/>
          <a:p>
            <a:r>
              <a:rPr lang="de-DE" sz="3600" b="1" dirty="0">
                <a:solidFill>
                  <a:schemeClr val="tx1"/>
                </a:solidFill>
              </a:rPr>
              <a:t>Warum Unterstützung von HBDCs ?</a:t>
            </a:r>
          </a:p>
        </p:txBody>
      </p:sp>
    </p:spTree>
    <p:extLst>
      <p:ext uri="{BB962C8B-B14F-4D97-AF65-F5344CB8AC3E}">
        <p14:creationId xmlns:p14="http://schemas.microsoft.com/office/powerpoint/2010/main" val="33372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3402E55F-1046-440F-835B-DF5ECF5F0489}"/>
              </a:ext>
            </a:extLst>
          </p:cNvPr>
          <p:cNvSpPr>
            <a:spLocks noGrp="1"/>
          </p:cNvSpPr>
          <p:nvPr>
            <p:ph type="pic" idx="2"/>
          </p:nvPr>
        </p:nvSpPr>
        <p:spPr/>
      </p:sp>
      <p:pic>
        <p:nvPicPr>
          <p:cNvPr id="5" name="Picture 2">
            <a:extLst>
              <a:ext uri="{FF2B5EF4-FFF2-40B4-BE49-F238E27FC236}">
                <a16:creationId xmlns:a16="http://schemas.microsoft.com/office/drawing/2014/main" id="{24789015-F5F0-4909-89A4-32F9D8AA3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76" y="985119"/>
            <a:ext cx="2805113"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4">
            <a:extLst>
              <a:ext uri="{FF2B5EF4-FFF2-40B4-BE49-F238E27FC236}">
                <a16:creationId xmlns:a16="http://schemas.microsoft.com/office/drawing/2014/main" id="{952BE2B2-AC03-49FA-9EB1-8739D5D0C749}"/>
              </a:ext>
            </a:extLst>
          </p:cNvPr>
          <p:cNvSpPr txBox="1">
            <a:spLocks/>
          </p:cNvSpPr>
          <p:nvPr/>
        </p:nvSpPr>
        <p:spPr bwMode="auto">
          <a:xfrm>
            <a:off x="1123174" y="1596200"/>
            <a:ext cx="7782663" cy="48620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0" algn="l" rtl="0" eaLnBrk="1" fontAlgn="base" hangingPunct="1">
              <a:spcBef>
                <a:spcPts val="400"/>
              </a:spcBef>
              <a:spcAft>
                <a:spcPts val="800"/>
              </a:spcAft>
              <a:buClr>
                <a:srgbClr val="6E6452"/>
              </a:buClr>
              <a:buFont typeface="Arial" pitchFamily="34" charset="0"/>
              <a:buNone/>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42900" indent="-342900">
              <a:spcBef>
                <a:spcPts val="0"/>
              </a:spcBef>
              <a:spcAft>
                <a:spcPts val="0"/>
              </a:spcAft>
              <a:buFont typeface="Arial" panose="020B0604020202020204" pitchFamily="34" charset="0"/>
              <a:buChar char="•"/>
            </a:pPr>
            <a:r>
              <a:rPr lang="de-DE" sz="2400" dirty="0">
                <a:solidFill>
                  <a:schemeClr val="tx1"/>
                </a:solidFill>
                <a:latin typeface="Arial" panose="020B0604020202020204" pitchFamily="34" charset="0"/>
                <a:cs typeface="Arial" panose="020B0604020202020204" pitchFamily="34" charset="0"/>
                <a:sym typeface="Wingdings" panose="05000000000000000000" pitchFamily="2" charset="2"/>
              </a:rPr>
              <a:t>Entwicklung eines angepassten Konzepts für HBDC’s in Jordanien basierend auf den deutschen Erfahrungen in diesem Bereich</a:t>
            </a:r>
          </a:p>
          <a:p>
            <a:pPr marL="342900" indent="-342900">
              <a:spcBef>
                <a:spcPts val="0"/>
              </a:spcBef>
              <a:spcAft>
                <a:spcPts val="0"/>
              </a:spcAft>
              <a:buFont typeface="Arial" panose="020B0604020202020204" pitchFamily="34" charset="0"/>
              <a:buChar char="•"/>
            </a:pPr>
            <a:r>
              <a:rPr lang="de-DE" sz="2400" kern="0" dirty="0">
                <a:solidFill>
                  <a:schemeClr val="tx1"/>
                </a:solidFill>
                <a:latin typeface="Arial" panose="020B0604020202020204" pitchFamily="34" charset="0"/>
                <a:cs typeface="Arial" panose="020B0604020202020204" pitchFamily="34" charset="0"/>
                <a:sym typeface="Wingdings" panose="05000000000000000000" pitchFamily="2" charset="2"/>
              </a:rPr>
              <a:t>Abstimmung mit allen Partnern und offizielle Übergabe des Konzepts an den Arbeitsminister 2017</a:t>
            </a:r>
          </a:p>
          <a:p>
            <a:pPr marL="342900" indent="-342900">
              <a:spcBef>
                <a:spcPts val="0"/>
              </a:spcBef>
              <a:spcAft>
                <a:spcPts val="0"/>
              </a:spcAft>
              <a:buFont typeface="Arial" panose="020B0604020202020204" pitchFamily="34" charset="0"/>
              <a:buChar char="•"/>
            </a:pPr>
            <a:r>
              <a:rPr lang="de-DE" sz="2400" kern="0" dirty="0">
                <a:solidFill>
                  <a:schemeClr val="tx1"/>
                </a:solidFill>
                <a:latin typeface="Arial" panose="020B0604020202020204" pitchFamily="34" charset="0"/>
                <a:cs typeface="Arial" panose="020B0604020202020204" pitchFamily="34" charset="0"/>
                <a:sym typeface="Wingdings" panose="05000000000000000000" pitchFamily="2" charset="2"/>
              </a:rPr>
              <a:t>Unterzeichnung einer Vereinbarung mit dem NCFA zur gemeinsamen Entwicklung eines Curriculums</a:t>
            </a:r>
          </a:p>
          <a:p>
            <a:pPr marL="342900" indent="-342900">
              <a:spcBef>
                <a:spcPts val="0"/>
              </a:spcBef>
              <a:spcAft>
                <a:spcPts val="0"/>
              </a:spcAft>
              <a:buFont typeface="Arial" panose="020B0604020202020204" pitchFamily="34" charset="0"/>
              <a:buChar char="•"/>
            </a:pPr>
            <a:r>
              <a:rPr lang="de-DE" sz="2400" kern="0" dirty="0">
                <a:solidFill>
                  <a:schemeClr val="tx1"/>
                </a:solidFill>
                <a:latin typeface="Arial" panose="020B0604020202020204" pitchFamily="34" charset="0"/>
                <a:cs typeface="Arial" panose="020B0604020202020204" pitchFamily="34" charset="0"/>
                <a:sym typeface="Wingdings" panose="05000000000000000000" pitchFamily="2" charset="2"/>
              </a:rPr>
              <a:t>Vereinbarung zum Start von Pilottrainings zwischen </a:t>
            </a:r>
            <a:r>
              <a:rPr lang="de-DE" sz="2400" kern="0" dirty="0" err="1">
                <a:solidFill>
                  <a:schemeClr val="tx1"/>
                </a:solidFill>
                <a:latin typeface="Arial" panose="020B0604020202020204" pitchFamily="34" charset="0"/>
                <a:cs typeface="Arial" panose="020B0604020202020204" pitchFamily="34" charset="0"/>
                <a:sym typeface="Wingdings" panose="05000000000000000000" pitchFamily="2" charset="2"/>
              </a:rPr>
              <a:t>MoL</a:t>
            </a:r>
            <a:r>
              <a:rPr lang="de-DE" sz="2400" kern="0" dirty="0">
                <a:solidFill>
                  <a:schemeClr val="tx1"/>
                </a:solidFill>
                <a:latin typeface="Arial" panose="020B0604020202020204" pitchFamily="34" charset="0"/>
                <a:cs typeface="Arial" panose="020B0604020202020204" pitchFamily="34" charset="0"/>
                <a:sym typeface="Wingdings" panose="05000000000000000000" pitchFamily="2" charset="2"/>
              </a:rPr>
              <a:t>, MoSD und NCFA</a:t>
            </a:r>
          </a:p>
          <a:p>
            <a:pPr marL="342900" indent="-342900">
              <a:spcBef>
                <a:spcPts val="0"/>
              </a:spcBef>
              <a:spcAft>
                <a:spcPts val="0"/>
              </a:spcAft>
              <a:buFont typeface="Arial" panose="020B0604020202020204" pitchFamily="34" charset="0"/>
              <a:buChar char="•"/>
            </a:pPr>
            <a:r>
              <a:rPr lang="de-DE" sz="2400" kern="0" dirty="0">
                <a:solidFill>
                  <a:schemeClr val="tx1"/>
                </a:solidFill>
                <a:latin typeface="Arial" panose="020B0604020202020204" pitchFamily="34" charset="0"/>
                <a:cs typeface="Arial" panose="020B0604020202020204" pitchFamily="34" charset="0"/>
                <a:sym typeface="Wingdings" panose="05000000000000000000" pitchFamily="2" charset="2"/>
              </a:rPr>
              <a:t>Beteiligung am Nationalen Komitee zur Anpassung der Regularien für Kitas aller Eigentumsformen</a:t>
            </a:r>
          </a:p>
          <a:p>
            <a:pPr marL="342900" indent="-342900">
              <a:spcBef>
                <a:spcPts val="0"/>
              </a:spcBef>
              <a:spcAft>
                <a:spcPts val="0"/>
              </a:spcAft>
              <a:buFont typeface="Arial" panose="020B0604020202020204" pitchFamily="34" charset="0"/>
              <a:buChar char="•"/>
            </a:pPr>
            <a:r>
              <a:rPr lang="de-DE" sz="2400" kern="0" dirty="0">
                <a:solidFill>
                  <a:schemeClr val="tx1"/>
                </a:solidFill>
                <a:latin typeface="Arial" panose="020B0604020202020204" pitchFamily="34" charset="0"/>
                <a:cs typeface="Arial" panose="020B0604020202020204" pitchFamily="34" charset="0"/>
                <a:sym typeface="Wingdings" panose="05000000000000000000" pitchFamily="2" charset="2"/>
              </a:rPr>
              <a:t>Trainersuche und Vorauswahl von Tagesmüttern für die geplanten Trainings</a:t>
            </a:r>
          </a:p>
        </p:txBody>
      </p:sp>
      <p:sp>
        <p:nvSpPr>
          <p:cNvPr id="7" name="Titel 1">
            <a:extLst>
              <a:ext uri="{FF2B5EF4-FFF2-40B4-BE49-F238E27FC236}">
                <a16:creationId xmlns:a16="http://schemas.microsoft.com/office/drawing/2014/main" id="{550A8752-1145-4978-B86F-6663736CDB72}"/>
              </a:ext>
            </a:extLst>
          </p:cNvPr>
          <p:cNvSpPr txBox="1">
            <a:spLocks/>
          </p:cNvSpPr>
          <p:nvPr/>
        </p:nvSpPr>
        <p:spPr>
          <a:xfrm>
            <a:off x="698869" y="431558"/>
            <a:ext cx="10256407" cy="61792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2400" b="0" i="0" u="none" strike="noStrike" cap="none">
                <a:solidFill>
                  <a:srgbClr val="6E6452"/>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57200" marR="0" lvl="5" indent="0" algn="l" rtl="0">
              <a:spcBef>
                <a:spcPts val="0"/>
              </a:spcBef>
              <a:spcAft>
                <a:spcPts val="0"/>
              </a:spcAft>
              <a:buNone/>
              <a:defRPr sz="3600" b="0" i="0" u="none" strike="noStrike" cap="none">
                <a:solidFill>
                  <a:schemeClr val="dk1"/>
                </a:solidFill>
                <a:latin typeface="Arial"/>
                <a:ea typeface="Arial"/>
                <a:cs typeface="Arial"/>
                <a:sym typeface="Arial"/>
              </a:defRPr>
            </a:lvl6pPr>
            <a:lvl7pPr marL="914400" marR="0" lvl="6" indent="0" algn="l" rtl="0">
              <a:spcBef>
                <a:spcPts val="0"/>
              </a:spcBef>
              <a:spcAft>
                <a:spcPts val="0"/>
              </a:spcAft>
              <a:buNone/>
              <a:defRPr sz="3600" b="0" i="0" u="none" strike="noStrike" cap="none">
                <a:solidFill>
                  <a:schemeClr val="dk1"/>
                </a:solidFill>
                <a:latin typeface="Arial"/>
                <a:ea typeface="Arial"/>
                <a:cs typeface="Arial"/>
                <a:sym typeface="Arial"/>
              </a:defRPr>
            </a:lvl7pPr>
            <a:lvl8pPr marL="1371600" marR="0" lvl="7" indent="0" algn="l" rtl="0">
              <a:spcBef>
                <a:spcPts val="0"/>
              </a:spcBef>
              <a:spcAft>
                <a:spcPts val="0"/>
              </a:spcAft>
              <a:buNone/>
              <a:defRPr sz="3600" b="0" i="0" u="none" strike="noStrike" cap="none">
                <a:solidFill>
                  <a:schemeClr val="dk1"/>
                </a:solidFill>
                <a:latin typeface="Arial"/>
                <a:ea typeface="Arial"/>
                <a:cs typeface="Arial"/>
                <a:sym typeface="Arial"/>
              </a:defRPr>
            </a:lvl8pPr>
            <a:lvl9pPr marL="1828800" marR="0" lvl="8" indent="0" algn="l" rtl="0">
              <a:spcBef>
                <a:spcPts val="0"/>
              </a:spcBef>
              <a:spcAft>
                <a:spcPts val="0"/>
              </a:spcAft>
              <a:buNone/>
              <a:defRPr sz="3600" b="0" i="0" u="none" strike="noStrike" cap="none">
                <a:solidFill>
                  <a:schemeClr val="dk1"/>
                </a:solidFill>
                <a:latin typeface="Arial"/>
                <a:ea typeface="Arial"/>
                <a:cs typeface="Arial"/>
                <a:sym typeface="Arial"/>
              </a:defRPr>
            </a:lvl9pPr>
          </a:lstStyle>
          <a:p>
            <a:r>
              <a:rPr lang="en-GB" sz="3200" b="1" dirty="0">
                <a:solidFill>
                  <a:schemeClr val="tx1"/>
                </a:solidFill>
                <a:latin typeface="Arial" panose="020B0604020202020204" pitchFamily="34" charset="0"/>
                <a:cs typeface="Arial" panose="020B0604020202020204" pitchFamily="34" charset="0"/>
              </a:rPr>
              <a:t>HBDC: </a:t>
            </a:r>
            <a:r>
              <a:rPr lang="en-GB" sz="3200" b="1" dirty="0" err="1">
                <a:solidFill>
                  <a:schemeClr val="tx1"/>
                </a:solidFill>
                <a:latin typeface="Arial" panose="020B0604020202020204" pitchFamily="34" charset="0"/>
                <a:cs typeface="Arial" panose="020B0604020202020204" pitchFamily="34" charset="0"/>
              </a:rPr>
              <a:t>Umsetzungsschritte</a:t>
            </a:r>
            <a:r>
              <a:rPr lang="en-GB" sz="3200" b="1" dirty="0">
                <a:solidFill>
                  <a:schemeClr val="tx1"/>
                </a:solidFill>
                <a:latin typeface="Arial" panose="020B0604020202020204" pitchFamily="34" charset="0"/>
                <a:cs typeface="Arial" panose="020B0604020202020204" pitchFamily="34" charset="0"/>
              </a:rPr>
              <a:t> 2016 - 2017</a:t>
            </a:r>
          </a:p>
        </p:txBody>
      </p:sp>
      <p:pic>
        <p:nvPicPr>
          <p:cNvPr id="11" name="Grafik 10">
            <a:extLst>
              <a:ext uri="{FF2B5EF4-FFF2-40B4-BE49-F238E27FC236}">
                <a16:creationId xmlns:a16="http://schemas.microsoft.com/office/drawing/2014/main" id="{F6431804-E7E2-44AA-80F1-C66BA3FEF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572" y="1865826"/>
            <a:ext cx="2889710" cy="1926473"/>
          </a:xfrm>
          <a:prstGeom prst="rect">
            <a:avLst/>
          </a:prstGeom>
        </p:spPr>
      </p:pic>
      <p:pic>
        <p:nvPicPr>
          <p:cNvPr id="12" name="Grafik 11">
            <a:extLst>
              <a:ext uri="{FF2B5EF4-FFF2-40B4-BE49-F238E27FC236}">
                <a16:creationId xmlns:a16="http://schemas.microsoft.com/office/drawing/2014/main" id="{F7F089CB-0E83-4D6E-99E7-CC922D85A7BF}"/>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369470" y="4105414"/>
            <a:ext cx="2501060" cy="2352802"/>
          </a:xfrm>
          <a:prstGeom prst="rect">
            <a:avLst/>
          </a:prstGeom>
        </p:spPr>
      </p:pic>
    </p:spTree>
    <p:extLst>
      <p:ext uri="{BB962C8B-B14F-4D97-AF65-F5344CB8AC3E}">
        <p14:creationId xmlns:p14="http://schemas.microsoft.com/office/powerpoint/2010/main" val="267921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blip>
          <a:srcRect/>
          <a:stretch>
            <a:fillRect l="-3000" r="-3000"/>
          </a:stretch>
        </a:blipFill>
        <a:effectLst/>
      </p:bgPr>
    </p:bg>
    <p:spTree>
      <p:nvGrpSpPr>
        <p:cNvPr id="1" name=""/>
        <p:cNvGrpSpPr/>
        <p:nvPr/>
      </p:nvGrpSpPr>
      <p:grpSpPr>
        <a:xfrm>
          <a:off x="0" y="0"/>
          <a:ext cx="0" cy="0"/>
          <a:chOff x="0" y="0"/>
          <a:chExt cx="0" cy="0"/>
        </a:xfrm>
      </p:grpSpPr>
      <p:sp>
        <p:nvSpPr>
          <p:cNvPr id="4" name="Titel 1"/>
          <p:cNvSpPr txBox="1">
            <a:spLocks/>
          </p:cNvSpPr>
          <p:nvPr/>
        </p:nvSpPr>
        <p:spPr bwMode="auto">
          <a:xfrm>
            <a:off x="636037" y="448648"/>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3200" b="1" dirty="0">
                <a:solidFill>
                  <a:srgbClr val="C00000"/>
                </a:solidFill>
                <a:latin typeface="Arial" panose="020B0604020202020204" pitchFamily="34" charset="0"/>
                <a:cs typeface="Arial" panose="020B0604020202020204" pitchFamily="34" charset="0"/>
              </a:rPr>
              <a:t>Konzeptentwicklung</a:t>
            </a:r>
            <a:endParaRPr lang="en-US" sz="3200" b="1" dirty="0">
              <a:solidFill>
                <a:srgbClr val="C00000"/>
              </a:solidFill>
              <a:latin typeface="Arial" panose="020B0604020202020204" pitchFamily="34" charset="0"/>
              <a:cs typeface="Arial" panose="020B0604020202020204" pitchFamily="34" charset="0"/>
            </a:endParaRPr>
          </a:p>
        </p:txBody>
      </p:sp>
      <p:sp>
        <p:nvSpPr>
          <p:cNvPr id="7" name="Gleichschenkliges Dreieck 6"/>
          <p:cNvSpPr/>
          <p:nvPr/>
        </p:nvSpPr>
        <p:spPr bwMode="auto">
          <a:xfrm>
            <a:off x="2284137" y="1663144"/>
            <a:ext cx="7250496" cy="1143000"/>
          </a:xfrm>
          <a:prstGeom prst="triangle">
            <a:avLst/>
          </a:prstGeom>
          <a:solidFill>
            <a:srgbClr val="C80F0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de-DE" sz="2800" b="1" dirty="0">
                <a:solidFill>
                  <a:srgbClr val="FFFFFF"/>
                </a:solidFill>
                <a:latin typeface="Arial" panose="020B0604020202020204" pitchFamily="34" charset="0"/>
                <a:cs typeface="Arial" panose="020B0604020202020204" pitchFamily="34" charset="0"/>
              </a:rPr>
              <a:t>HBDC</a:t>
            </a:r>
          </a:p>
        </p:txBody>
      </p:sp>
      <p:sp>
        <p:nvSpPr>
          <p:cNvPr id="9" name="Rechteck 8"/>
          <p:cNvSpPr/>
          <p:nvPr/>
        </p:nvSpPr>
        <p:spPr bwMode="auto">
          <a:xfrm>
            <a:off x="2284137" y="3087401"/>
            <a:ext cx="7250496" cy="630621"/>
          </a:xfrm>
          <a:prstGeom prst="rect">
            <a:avLst/>
          </a:prstGeom>
          <a:solidFill>
            <a:srgbClr val="A7978D"/>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de-DE" b="1" dirty="0">
                <a:solidFill>
                  <a:srgbClr val="FFFFFF"/>
                </a:solidFill>
                <a:latin typeface="Arial" panose="020B0604020202020204" pitchFamily="34" charset="0"/>
                <a:cs typeface="Arial" panose="020B0604020202020204" pitchFamily="34" charset="0"/>
              </a:rPr>
              <a:t>Verbesserte Arbeitsbedingungen für Frauen und sicheres Umfeld für Kinder</a:t>
            </a:r>
          </a:p>
        </p:txBody>
      </p:sp>
      <p:sp>
        <p:nvSpPr>
          <p:cNvPr id="10" name="Rechteck 9"/>
          <p:cNvSpPr/>
          <p:nvPr/>
        </p:nvSpPr>
        <p:spPr bwMode="auto">
          <a:xfrm>
            <a:off x="2284138" y="3901505"/>
            <a:ext cx="2239899" cy="2021654"/>
          </a:xfrm>
          <a:prstGeom prst="rect">
            <a:avLst/>
          </a:prstGeom>
          <a:solidFill>
            <a:srgbClr val="C9C2B6"/>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de-DE" sz="1600" dirty="0">
              <a:solidFill>
                <a:srgbClr val="6E6452"/>
              </a:solidFill>
            </a:endParaRPr>
          </a:p>
          <a:p>
            <a:pPr algn="ctr"/>
            <a:r>
              <a:rPr lang="de-DE" sz="1600" b="1" dirty="0">
                <a:solidFill>
                  <a:srgbClr val="6E6452"/>
                </a:solidFill>
                <a:latin typeface="Arial" panose="020B0604020202020204" pitchFamily="34" charset="0"/>
                <a:cs typeface="Arial" panose="020B0604020202020204" pitchFamily="34" charset="0"/>
              </a:rPr>
              <a:t>A</a:t>
            </a:r>
          </a:p>
          <a:p>
            <a:pPr algn="ctr"/>
            <a:endParaRPr lang="de-DE" sz="1600" b="1" dirty="0">
              <a:solidFill>
                <a:srgbClr val="6E6452"/>
              </a:solidFill>
              <a:latin typeface="Arial" panose="020B0604020202020204" pitchFamily="34" charset="0"/>
              <a:cs typeface="Arial" panose="020B0604020202020204" pitchFamily="34" charset="0"/>
            </a:endParaRPr>
          </a:p>
          <a:p>
            <a:pPr algn="ctr"/>
            <a:r>
              <a:rPr lang="de-DE" sz="1600" b="1" dirty="0">
                <a:solidFill>
                  <a:srgbClr val="6E6452"/>
                </a:solidFill>
                <a:latin typeface="Arial" panose="020B0604020202020204" pitchFamily="34" charset="0"/>
                <a:cs typeface="Arial" panose="020B0604020202020204" pitchFamily="34" charset="0"/>
              </a:rPr>
              <a:t>Definition von Mindeststandards in HBDC</a:t>
            </a:r>
          </a:p>
          <a:p>
            <a:pPr algn="ctr"/>
            <a:endParaRPr lang="de-DE" sz="1600" dirty="0">
              <a:solidFill>
                <a:srgbClr val="6E6452"/>
              </a:solidFill>
            </a:endParaRPr>
          </a:p>
        </p:txBody>
      </p:sp>
      <p:sp>
        <p:nvSpPr>
          <p:cNvPr id="11" name="Rechteck 10"/>
          <p:cNvSpPr/>
          <p:nvPr/>
        </p:nvSpPr>
        <p:spPr bwMode="auto">
          <a:xfrm>
            <a:off x="4746673" y="3896835"/>
            <a:ext cx="2210462" cy="2021654"/>
          </a:xfrm>
          <a:prstGeom prst="rect">
            <a:avLst/>
          </a:prstGeom>
          <a:solidFill>
            <a:srgbClr val="C9C2B6"/>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de-DE" sz="1600" dirty="0">
              <a:solidFill>
                <a:srgbClr val="6E6452"/>
              </a:solidFill>
            </a:endParaRPr>
          </a:p>
          <a:p>
            <a:pPr algn="ctr"/>
            <a:r>
              <a:rPr lang="de-DE" sz="1600" b="1" dirty="0">
                <a:solidFill>
                  <a:srgbClr val="6E6452"/>
                </a:solidFill>
                <a:latin typeface="Arial" panose="020B0604020202020204" pitchFamily="34" charset="0"/>
                <a:cs typeface="Arial" panose="020B0604020202020204" pitchFamily="34" charset="0"/>
              </a:rPr>
              <a:t>B</a:t>
            </a:r>
          </a:p>
          <a:p>
            <a:pPr algn="ctr"/>
            <a:r>
              <a:rPr lang="de-DE" sz="1600" b="1" dirty="0">
                <a:solidFill>
                  <a:srgbClr val="6E6452"/>
                </a:solidFill>
                <a:latin typeface="Arial" panose="020B0604020202020204" pitchFamily="34" charset="0"/>
                <a:cs typeface="Arial" panose="020B0604020202020204" pitchFamily="34" charset="0"/>
              </a:rPr>
              <a:t>Information</a:t>
            </a:r>
          </a:p>
          <a:p>
            <a:pPr algn="ctr"/>
            <a:endParaRPr lang="de-DE" sz="1600" b="1" dirty="0">
              <a:solidFill>
                <a:srgbClr val="6E6452"/>
              </a:solidFill>
              <a:latin typeface="Arial" panose="020B0604020202020204" pitchFamily="34" charset="0"/>
              <a:cs typeface="Arial" panose="020B0604020202020204" pitchFamily="34" charset="0"/>
            </a:endParaRPr>
          </a:p>
          <a:p>
            <a:pPr algn="ctr"/>
            <a:r>
              <a:rPr lang="de-DE" sz="1600" b="1" dirty="0">
                <a:solidFill>
                  <a:srgbClr val="6E6452"/>
                </a:solidFill>
                <a:latin typeface="Arial" panose="020B0604020202020204" pitchFamily="34" charset="0"/>
                <a:cs typeface="Arial" panose="020B0604020202020204" pitchFamily="34" charset="0"/>
              </a:rPr>
              <a:t>Training und Unterstützung von Tagesmüttern</a:t>
            </a:r>
          </a:p>
        </p:txBody>
      </p:sp>
      <p:sp>
        <p:nvSpPr>
          <p:cNvPr id="12" name="Rechteck 11"/>
          <p:cNvSpPr/>
          <p:nvPr/>
        </p:nvSpPr>
        <p:spPr bwMode="auto">
          <a:xfrm>
            <a:off x="7179771" y="3896835"/>
            <a:ext cx="2354862" cy="2021654"/>
          </a:xfrm>
          <a:prstGeom prst="rect">
            <a:avLst/>
          </a:prstGeom>
          <a:solidFill>
            <a:srgbClr val="C9C2B6"/>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de-DE" sz="1600" b="1" dirty="0">
              <a:solidFill>
                <a:srgbClr val="6E6452"/>
              </a:solidFill>
              <a:latin typeface="Arial" panose="020B0604020202020204" pitchFamily="34" charset="0"/>
              <a:cs typeface="Arial" panose="020B0604020202020204" pitchFamily="34" charset="0"/>
            </a:endParaRPr>
          </a:p>
          <a:p>
            <a:pPr algn="ctr"/>
            <a:r>
              <a:rPr lang="de-DE" sz="1600" b="1" dirty="0">
                <a:solidFill>
                  <a:srgbClr val="6E6452"/>
                </a:solidFill>
                <a:latin typeface="Arial" panose="020B0604020202020204" pitchFamily="34" charset="0"/>
                <a:cs typeface="Arial" panose="020B0604020202020204" pitchFamily="34" charset="0"/>
              </a:rPr>
              <a:t>C</a:t>
            </a:r>
          </a:p>
          <a:p>
            <a:pPr algn="ctr"/>
            <a:endParaRPr lang="de-DE" sz="1600" b="1" dirty="0">
              <a:solidFill>
                <a:srgbClr val="6E6452"/>
              </a:solidFill>
              <a:latin typeface="Arial" panose="020B0604020202020204" pitchFamily="34" charset="0"/>
              <a:cs typeface="Arial" panose="020B0604020202020204" pitchFamily="34" charset="0"/>
            </a:endParaRPr>
          </a:p>
          <a:p>
            <a:pPr algn="ctr"/>
            <a:r>
              <a:rPr lang="de-DE" sz="1600" b="1" dirty="0">
                <a:solidFill>
                  <a:srgbClr val="6E6452"/>
                </a:solidFill>
                <a:latin typeface="Arial" panose="020B0604020202020204" pitchFamily="34" charset="0"/>
                <a:cs typeface="Arial" panose="020B0604020202020204" pitchFamily="34" charset="0"/>
              </a:rPr>
              <a:t>Fachliche Unterstützung durch Mentoren</a:t>
            </a:r>
          </a:p>
        </p:txBody>
      </p:sp>
    </p:spTree>
    <p:extLst>
      <p:ext uri="{BB962C8B-B14F-4D97-AF65-F5344CB8AC3E}">
        <p14:creationId xmlns:p14="http://schemas.microsoft.com/office/powerpoint/2010/main" val="2068556268"/>
      </p:ext>
    </p:extLst>
  </p:cSld>
  <p:clrMapOvr>
    <a:masterClrMapping/>
  </p:clrMapOvr>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Breitbild</PresentationFormat>
  <Paragraphs>167</Paragraphs>
  <Slides>22</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22</vt:i4>
      </vt:variant>
    </vt:vector>
  </HeadingPairs>
  <TitlesOfParts>
    <vt:vector size="30" baseType="lpstr">
      <vt:lpstr>Arial</vt:lpstr>
      <vt:lpstr>Arial Black</vt:lpstr>
      <vt:lpstr>Arial Narrow</vt:lpstr>
      <vt:lpstr>Calibri</vt:lpstr>
      <vt:lpstr>Calibri Light</vt:lpstr>
      <vt:lpstr>Times New Roman</vt:lpstr>
      <vt:lpstr>Wingdings</vt:lpstr>
      <vt:lpstr>Office</vt:lpstr>
      <vt:lpstr>Home Based Day Care in Jordanien</vt:lpstr>
      <vt:lpstr>Jordanien im Überblick - Stand 2020</vt:lpstr>
      <vt:lpstr>Beschäftigungsförderung in Jordanien</vt:lpstr>
      <vt:lpstr>Home Based Day Care –  Ausgangssituation 2016</vt:lpstr>
      <vt:lpstr>Home Based Day Care – Ausgangssituation 2016</vt:lpstr>
      <vt:lpstr>Home Based Day Care – Ausgangssituation 2016</vt:lpstr>
      <vt:lpstr>Warum Unterstützung von HBDCs ?</vt:lpstr>
      <vt:lpstr>PowerPoint-Präsentation</vt:lpstr>
      <vt:lpstr>PowerPoint-Präsentation</vt:lpstr>
      <vt:lpstr>PowerPoint-Präsentation</vt:lpstr>
      <vt:lpstr>PowerPoint-Präsentation</vt:lpstr>
      <vt:lpstr>PowerPoint-Präsentation</vt:lpstr>
      <vt:lpstr>Aktivitäten in Vorbereitung des 2. Kurses</vt:lpstr>
      <vt:lpstr>Neue Trainingsmaterialien</vt:lpstr>
      <vt:lpstr>Impressionen vom Training</vt:lpstr>
      <vt:lpstr>PowerPoint-Präsentation</vt:lpstr>
      <vt:lpstr>PowerPoint-Präsentation</vt:lpstr>
      <vt:lpstr>HBDC: Umsetzungsschritte 2020 -2021 Übersetzung und Übergabe des Curriculums an das Arbeitsministerium</vt:lpstr>
      <vt:lpstr>HBDC: Umsetzungsschritte 2020 -2021</vt:lpstr>
      <vt:lpstr>HBDC: Umsetzungsschritte 2020 -2021</vt:lpstr>
      <vt:lpstr>HBDC:    Wie weiter?</vt:lpstr>
      <vt:lpstr>„Kindertagespflege in Jordanien – das gibt 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Based Day Care</dc:title>
  <dc:creator>Jens Siebert</dc:creator>
  <cp:lastModifiedBy>Eveline Gerszonowicz</cp:lastModifiedBy>
  <cp:revision>30</cp:revision>
  <dcterms:created xsi:type="dcterms:W3CDTF">2020-02-28T18:07:13Z</dcterms:created>
  <dcterms:modified xsi:type="dcterms:W3CDTF">2021-10-21T06:40:43Z</dcterms:modified>
</cp:coreProperties>
</file>