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60" r:id="rId4"/>
    <p:sldId id="267" r:id="rId5"/>
    <p:sldId id="258" r:id="rId6"/>
    <p:sldId id="259" r:id="rId7"/>
    <p:sldId id="261" r:id="rId8"/>
    <p:sldId id="266" r:id="rId9"/>
    <p:sldId id="264" r:id="rId10"/>
    <p:sldId id="262" r:id="rId11"/>
    <p:sldId id="265" r:id="rId1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711" autoAdjust="0"/>
  </p:normalViewPr>
  <p:slideViewPr>
    <p:cSldViewPr snapToGrid="0">
      <p:cViewPr varScale="1">
        <p:scale>
          <a:sx n="80" d="100"/>
          <a:sy n="80" d="100"/>
        </p:scale>
        <p:origin x="9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CB3C9-DBCD-4A31-A096-47CDC94754C2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A604D-AFCE-4C4A-9DDF-1852DB4D2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0163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_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logo_buero_2014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496301" y="127001"/>
            <a:ext cx="3534833" cy="10699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</p:pic>
      <p:cxnSp>
        <p:nvCxnSpPr>
          <p:cNvPr id="5" name="Gerade Verbindung 7"/>
          <p:cNvCxnSpPr/>
          <p:nvPr userDrawn="1"/>
        </p:nvCxnSpPr>
        <p:spPr>
          <a:xfrm>
            <a:off x="431800" y="6021388"/>
            <a:ext cx="113284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k 9" descr="_DSC5957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96838"/>
            <a:ext cx="2063749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 txBox="1">
            <a:spLocks noChangeArrowheads="1"/>
          </p:cNvSpPr>
          <p:nvPr userDrawn="1"/>
        </p:nvSpPr>
        <p:spPr bwMode="auto">
          <a:xfrm>
            <a:off x="624417" y="6237288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1000" dirty="0" smtClean="0">
                <a:solidFill>
                  <a:srgbClr val="0070C0"/>
                </a:solidFill>
              </a:defRPr>
            </a:lvl1pPr>
          </a:lstStyle>
          <a:p>
            <a:pPr eaLnBrk="1" hangingPunct="1">
              <a:defRPr/>
            </a:pPr>
            <a:endParaRPr lang="de-DE" sz="1000" baseline="0" dirty="0">
              <a:latin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349" y="1052736"/>
            <a:ext cx="11356843" cy="926976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de-DE" dirty="0" smtClean="0"/>
              <a:t>Titelmasterformat durch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97181" y="1557592"/>
            <a:ext cx="10959008" cy="3993307"/>
          </a:xfrm>
          <a:noFill/>
        </p:spPr>
        <p:txBody>
          <a:bodyPr/>
          <a:lstStyle>
            <a:lvl1pPr>
              <a:defRPr sz="2800">
                <a:solidFill>
                  <a:srgbClr val="5A5A5F"/>
                </a:solidFill>
              </a:defRPr>
            </a:lvl1pPr>
            <a:lvl2pPr>
              <a:defRPr sz="2400">
                <a:solidFill>
                  <a:srgbClr val="5A5A5F"/>
                </a:solidFill>
              </a:defRPr>
            </a:lvl2pPr>
            <a:lvl3pPr>
              <a:defRPr sz="2000">
                <a:solidFill>
                  <a:srgbClr val="5A5A5F"/>
                </a:solidFill>
              </a:defRPr>
            </a:lvl3pPr>
            <a:lvl4pPr>
              <a:defRPr sz="1800">
                <a:solidFill>
                  <a:srgbClr val="5A5A5F"/>
                </a:solidFill>
              </a:defRPr>
            </a:lvl4pPr>
            <a:lvl5pPr>
              <a:defRPr sz="1800">
                <a:solidFill>
                  <a:srgbClr val="5A5A5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aseline="0">
                <a:solidFill>
                  <a:srgbClr val="0070C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aseline="0"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fld id="{D9AB1D79-95C7-4941-8229-253C6091D1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54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887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151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085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478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564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31850" y="6356350"/>
            <a:ext cx="27432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036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46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88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456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98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219D1-610C-4BA0-A326-9135D2ECD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032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accent1">
                <a:lumMod val="5000"/>
                <a:lumOff val="95000"/>
              </a:schemeClr>
            </a:gs>
            <a:gs pos="77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CEE36-AE4B-4400-A64C-D443F47431C4}" type="datetimeFigureOut">
              <a:rPr lang="de-DE" smtClean="0"/>
              <a:t>03.04.2014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219D1-610C-4BA0-A326-9135D2ECDFA0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Rectangle 4"/>
          <p:cNvSpPr txBox="1">
            <a:spLocks noChangeArrowheads="1"/>
          </p:cNvSpPr>
          <p:nvPr userDrawn="1"/>
        </p:nvSpPr>
        <p:spPr bwMode="auto">
          <a:xfrm>
            <a:off x="838200" y="6389604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1000" dirty="0" smtClean="0">
                <a:solidFill>
                  <a:srgbClr val="0070C0"/>
                </a:solidFill>
              </a:defRPr>
            </a:lvl1pPr>
          </a:lstStyle>
          <a:p>
            <a:pPr eaLnBrk="1" hangingPunct="1">
              <a:defRPr/>
            </a:pPr>
            <a:r>
              <a:rPr lang="de-DE" sz="1000" baseline="0" dirty="0" smtClean="0">
                <a:latin typeface="Arial" charset="0"/>
              </a:rPr>
              <a:t>04.04.2014             Ute Krüger</a:t>
            </a:r>
            <a:endParaRPr lang="de-DE" sz="1000" baseline="0" dirty="0">
              <a:latin typeface="Arial" charset="0"/>
            </a:endParaRPr>
          </a:p>
        </p:txBody>
      </p:sp>
      <p:pic>
        <p:nvPicPr>
          <p:cNvPr id="9" name="Grafik 8" descr="logo_buero_2014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496301" y="127001"/>
            <a:ext cx="3534833" cy="10699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</p:pic>
      <p:pic>
        <p:nvPicPr>
          <p:cNvPr id="10" name="Grafik 9" descr="_DSC5957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66" y="177801"/>
            <a:ext cx="2063749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Gerade Verbindung 8"/>
          <p:cNvCxnSpPr/>
          <p:nvPr userDrawn="1"/>
        </p:nvCxnSpPr>
        <p:spPr>
          <a:xfrm>
            <a:off x="431800" y="6092825"/>
            <a:ext cx="11328400" cy="0"/>
          </a:xfrm>
          <a:prstGeom prst="line">
            <a:avLst/>
          </a:prstGeom>
          <a:ln w="63500">
            <a:solidFill>
              <a:srgbClr val="FF8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7"/>
          <p:cNvCxnSpPr/>
          <p:nvPr userDrawn="1"/>
        </p:nvCxnSpPr>
        <p:spPr>
          <a:xfrm>
            <a:off x="431800" y="6021388"/>
            <a:ext cx="113284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013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3163"/>
          </a:xfrm>
        </p:spPr>
        <p:txBody>
          <a:bodyPr>
            <a:normAutofit/>
          </a:bodyPr>
          <a:lstStyle/>
          <a:p>
            <a:r>
              <a:rPr lang="de-DE" sz="4000" b="1" dirty="0" smtClean="0">
                <a:solidFill>
                  <a:schemeClr val="accent1">
                    <a:lumMod val="75000"/>
                  </a:schemeClr>
                </a:solidFill>
                <a:latin typeface="Legato OT" panose="02010504030101020104" pitchFamily="50" charset="0"/>
              </a:rPr>
              <a:t>Vertretungsmodelle in Göttingen</a:t>
            </a:r>
            <a:endParaRPr lang="de-DE" sz="4000" b="1" dirty="0">
              <a:solidFill>
                <a:schemeClr val="accent1">
                  <a:lumMod val="75000"/>
                </a:schemeClr>
              </a:solidFill>
              <a:latin typeface="Legato OT" panose="02010504030101020104" pitchFamily="50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2310063"/>
            <a:ext cx="9144000" cy="2947737"/>
          </a:xfrm>
        </p:spPr>
        <p:txBody>
          <a:bodyPr>
            <a:normAutofit/>
          </a:bodyPr>
          <a:lstStyle/>
          <a:p>
            <a:pPr marL="342900" indent="-3429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de-DE" sz="2800" dirty="0" smtClean="0">
                <a:latin typeface="Legato OT" panose="02010504030101020104" pitchFamily="50" charset="0"/>
              </a:rPr>
              <a:t>Vertretungsgruppen</a:t>
            </a:r>
            <a:endParaRPr lang="de-DE" sz="2800" dirty="0" smtClean="0">
              <a:latin typeface="Legato OT" panose="02010504030101020104" pitchFamily="50" charset="0"/>
            </a:endParaRPr>
          </a:p>
          <a:p>
            <a:pPr marL="342900" indent="-3429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de-DE" sz="2800" dirty="0">
                <a:latin typeface="Legato OT" panose="02010504030101020104" pitchFamily="50" charset="0"/>
              </a:rPr>
              <a:t>Mobile </a:t>
            </a:r>
            <a:r>
              <a:rPr lang="de-DE" sz="2800" dirty="0" smtClean="0">
                <a:latin typeface="Legato OT" panose="02010504030101020104" pitchFamily="50" charset="0"/>
              </a:rPr>
              <a:t>Springerin</a:t>
            </a:r>
          </a:p>
          <a:p>
            <a:pPr marL="342900" indent="-3429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de-DE" sz="2800" dirty="0" smtClean="0">
                <a:latin typeface="Legato OT" panose="02010504030101020104" pitchFamily="50" charset="0"/>
              </a:rPr>
              <a:t>Tandems </a:t>
            </a:r>
            <a:r>
              <a:rPr lang="de-DE" sz="2800" dirty="0">
                <a:latin typeface="Legato OT" panose="02010504030101020104" pitchFamily="50" charset="0"/>
              </a:rPr>
              <a:t>mit nicht mehr als 5 Kinder insgesamt</a:t>
            </a:r>
          </a:p>
          <a:p>
            <a:pPr marL="342900" indent="-3429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de-DE" sz="2800" dirty="0">
              <a:latin typeface="Legato OT" panose="020105040301010201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7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/>
              <a:t>Finanzierung Vertretungsmodelle</a:t>
            </a:r>
            <a:endParaRPr lang="de-DE" sz="4000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"/>
          </p:nvPr>
        </p:nvSpPr>
        <p:spPr>
          <a:xfrm>
            <a:off x="833276" y="1979712"/>
            <a:ext cx="11088000" cy="3993307"/>
          </a:xfrm>
        </p:spPr>
        <p:txBody>
          <a:bodyPr>
            <a:normAutofit/>
          </a:bodyPr>
          <a:lstStyle/>
          <a:p>
            <a:r>
              <a:rPr lang="de-DE" sz="2400" b="1" dirty="0" smtClean="0"/>
              <a:t>Insgesamt</a:t>
            </a:r>
            <a:r>
              <a:rPr lang="de-DE" sz="2400" dirty="0" smtClean="0"/>
              <a:t> kosteten alle drei Modelle 82.000 € in 2013</a:t>
            </a:r>
            <a:br>
              <a:rPr lang="de-DE" sz="2400" dirty="0" smtClean="0"/>
            </a:br>
            <a:r>
              <a:rPr lang="de-DE" sz="2400" dirty="0" smtClean="0"/>
              <a:t>- Personalkosten Pädagogen: 53.000 € </a:t>
            </a:r>
            <a:br>
              <a:rPr lang="de-DE" sz="2400" dirty="0" smtClean="0"/>
            </a:br>
            <a:r>
              <a:rPr lang="de-DE" sz="2400" dirty="0" smtClean="0"/>
              <a:t>- Personalkosten Verwaltung:3.900 € </a:t>
            </a:r>
            <a:br>
              <a:rPr lang="de-DE" sz="2400" dirty="0" smtClean="0"/>
            </a:br>
            <a:r>
              <a:rPr lang="de-DE" sz="2400" dirty="0" smtClean="0"/>
              <a:t>- Aufwandsentschädigungen: 11.300 €</a:t>
            </a:r>
            <a:br>
              <a:rPr lang="de-DE" sz="2400" dirty="0" smtClean="0"/>
            </a:br>
            <a:r>
              <a:rPr lang="de-DE" sz="2400" dirty="0" smtClean="0"/>
              <a:t>- Raumkosten:6.700 €, </a:t>
            </a:r>
            <a:br>
              <a:rPr lang="de-DE" sz="2400" dirty="0" smtClean="0"/>
            </a:br>
            <a:r>
              <a:rPr lang="de-DE" sz="2400" dirty="0" smtClean="0"/>
              <a:t>- allg. Sachkosten: ca.11.000 </a:t>
            </a:r>
            <a:r>
              <a:rPr lang="de-DE" sz="2400" dirty="0"/>
              <a:t>€ </a:t>
            </a:r>
            <a:r>
              <a:rPr lang="de-DE" sz="2400" dirty="0" smtClean="0"/>
              <a:t>…</a:t>
            </a:r>
          </a:p>
          <a:p>
            <a:r>
              <a:rPr lang="de-DE" sz="2400" dirty="0"/>
              <a:t>c</a:t>
            </a:r>
            <a:r>
              <a:rPr lang="de-DE" sz="2400" dirty="0" smtClean="0"/>
              <a:t>a. 50 Tagespflegepersonen haben damit </a:t>
            </a:r>
            <a:r>
              <a:rPr lang="de-DE" sz="2400" dirty="0" smtClean="0"/>
              <a:t>die Möglichkeit einer organisierten </a:t>
            </a:r>
            <a:r>
              <a:rPr lang="de-DE" sz="2400" dirty="0" smtClean="0"/>
              <a:t>Vertretung in </a:t>
            </a:r>
            <a:r>
              <a:rPr lang="de-DE" sz="2400" dirty="0" smtClean="0"/>
              <a:t>Göttingen</a:t>
            </a:r>
          </a:p>
          <a:p>
            <a:r>
              <a:rPr lang="de-DE" sz="2400" dirty="0" smtClean="0"/>
              <a:t>Tagespflegepersonen erhalten für 20 Tage lang Abwesenheit (Urlaub und/oder Krankheit) weiter Tagespflegegeld und Vertretungskraft bekommt für geleistete Vertretungsstunden Tagespflegegeld von der Stadt Göttingen</a:t>
            </a:r>
            <a:endParaRPr lang="de-DE" sz="2400" dirty="0" smtClean="0"/>
          </a:p>
          <a:p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94359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>
                <a:solidFill>
                  <a:schemeClr val="accent1">
                    <a:lumMod val="75000"/>
                  </a:schemeClr>
                </a:solidFill>
              </a:rPr>
              <a:t>Fazit zu </a:t>
            </a:r>
            <a:br>
              <a:rPr lang="de-DE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de-DE" sz="4000" dirty="0" smtClean="0">
                <a:solidFill>
                  <a:schemeClr val="accent1">
                    <a:lumMod val="75000"/>
                  </a:schemeClr>
                </a:solidFill>
              </a:rPr>
              <a:t>Vertretungsmodellen allgemein</a:t>
            </a:r>
            <a:endParaRPr lang="de-DE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>
                <a:solidFill>
                  <a:srgbClr val="5A5A5F"/>
                </a:solidFill>
              </a:rPr>
              <a:t>Es gibt nicht </a:t>
            </a:r>
            <a:r>
              <a:rPr lang="de-DE" sz="2400" b="1" dirty="0" smtClean="0">
                <a:solidFill>
                  <a:srgbClr val="FF6600"/>
                </a:solidFill>
              </a:rPr>
              <a:t>das</a:t>
            </a:r>
            <a:r>
              <a:rPr lang="de-DE" sz="2400" dirty="0" smtClean="0"/>
              <a:t> </a:t>
            </a:r>
            <a:r>
              <a:rPr lang="de-DE" sz="2400" dirty="0" smtClean="0">
                <a:solidFill>
                  <a:srgbClr val="5A5A5F"/>
                </a:solidFill>
              </a:rPr>
              <a:t>Modell </a:t>
            </a:r>
            <a:r>
              <a:rPr lang="de-DE" sz="2400" dirty="0">
                <a:solidFill>
                  <a:srgbClr val="5A5A5F"/>
                </a:solidFill>
              </a:rPr>
              <a:t>bei Vertretungsregelungen, die verschiedenen Profile erfordern unterschiedliche Modelle</a:t>
            </a:r>
          </a:p>
          <a:p>
            <a:r>
              <a:rPr lang="de-DE" sz="2400" dirty="0">
                <a:solidFill>
                  <a:srgbClr val="5A5A5F"/>
                </a:solidFill>
              </a:rPr>
              <a:t>Flexibilität in der Modellauswahl </a:t>
            </a:r>
            <a:r>
              <a:rPr lang="de-DE" sz="2400" dirty="0" smtClean="0">
                <a:solidFill>
                  <a:srgbClr val="5A5A5F"/>
                </a:solidFill>
              </a:rPr>
              <a:t>und – </a:t>
            </a:r>
            <a:r>
              <a:rPr lang="de-DE" sz="2400" dirty="0" err="1" smtClean="0">
                <a:solidFill>
                  <a:srgbClr val="5A5A5F"/>
                </a:solidFill>
              </a:rPr>
              <a:t>anpassung</a:t>
            </a:r>
            <a:r>
              <a:rPr lang="de-DE" sz="2400" dirty="0" smtClean="0">
                <a:solidFill>
                  <a:srgbClr val="5A5A5F"/>
                </a:solidFill>
              </a:rPr>
              <a:t> muss </a:t>
            </a:r>
            <a:r>
              <a:rPr lang="de-DE" sz="2400" dirty="0">
                <a:solidFill>
                  <a:srgbClr val="5A5A5F"/>
                </a:solidFill>
              </a:rPr>
              <a:t>gegeben sein</a:t>
            </a:r>
          </a:p>
          <a:p>
            <a:r>
              <a:rPr lang="de-DE" sz="2400" dirty="0" smtClean="0">
                <a:solidFill>
                  <a:srgbClr val="5A5A5F"/>
                </a:solidFill>
              </a:rPr>
              <a:t>Für die Umsetzung von Vertretungsmodellen ist </a:t>
            </a:r>
            <a:r>
              <a:rPr lang="de-DE" sz="2400" dirty="0">
                <a:solidFill>
                  <a:srgbClr val="5A5A5F"/>
                </a:solidFill>
              </a:rPr>
              <a:t>Personal für Koordinierung und pädagogische </a:t>
            </a:r>
            <a:r>
              <a:rPr lang="de-DE" sz="2400" dirty="0" smtClean="0">
                <a:solidFill>
                  <a:srgbClr val="5A5A5F"/>
                </a:solidFill>
              </a:rPr>
              <a:t>Begleitung notwendig</a:t>
            </a:r>
          </a:p>
          <a:p>
            <a:r>
              <a:rPr lang="de-DE" sz="2400" dirty="0" smtClean="0">
                <a:solidFill>
                  <a:srgbClr val="5A5A5F"/>
                </a:solidFill>
              </a:rPr>
              <a:t>Vertretung ist ein wichtiges Merkmal der Qualität in der Kindertagespflege, besonders aus Sicht der Eltern </a:t>
            </a:r>
            <a:endParaRPr lang="de-DE" sz="2400" dirty="0">
              <a:solidFill>
                <a:srgbClr val="5A5A5F"/>
              </a:solidFill>
            </a:endParaRP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01990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310063" y="1052736"/>
            <a:ext cx="9286129" cy="504856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    </a:t>
            </a:r>
            <a:r>
              <a:rPr lang="de-DE" dirty="0" smtClean="0"/>
              <a:t>Vertretungsgruppen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637184" y="1918539"/>
            <a:ext cx="10959008" cy="39933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2400" dirty="0" smtClean="0"/>
              <a:t>2-5 </a:t>
            </a:r>
            <a:r>
              <a:rPr lang="de-DE" sz="2400" dirty="0"/>
              <a:t>Tagespflegepersonen treffen sich regelmäßig mindestens einmal in der Woche mit ihren Tageskindern je nach Gruppengröße privat oder in </a:t>
            </a:r>
            <a:r>
              <a:rPr lang="de-DE" sz="2400" dirty="0" smtClean="0"/>
              <a:t>durch den Träger angemieteten Räume zweier Kirchengemeinden:</a:t>
            </a:r>
            <a:endParaRPr lang="de-DE" sz="2400" dirty="0"/>
          </a:p>
          <a:p>
            <a:r>
              <a:rPr lang="de-DE" sz="2400" dirty="0"/>
              <a:t>Tagespflegepersonen und – </a:t>
            </a:r>
            <a:r>
              <a:rPr lang="de-DE" sz="2400" dirty="0" err="1"/>
              <a:t>kinder</a:t>
            </a:r>
            <a:r>
              <a:rPr lang="de-DE" sz="2400" dirty="0"/>
              <a:t> lernen sich gegenseitig kennen (Beziehungsaufbau</a:t>
            </a:r>
            <a:r>
              <a:rPr lang="de-DE" sz="2400" dirty="0" smtClean="0"/>
              <a:t>) und pflegen einen guten Kontakt untereinander</a:t>
            </a:r>
            <a:endParaRPr lang="de-DE" sz="2400" dirty="0"/>
          </a:p>
          <a:p>
            <a:r>
              <a:rPr lang="de-DE" sz="2400" dirty="0"/>
              <a:t>Vertretungsmodalitäten werden festgelegt</a:t>
            </a:r>
          </a:p>
          <a:p>
            <a:r>
              <a:rPr lang="de-DE" sz="2400" dirty="0"/>
              <a:t>Kinder lernen soziale Interaktion in einer größeren Gruppe kennen</a:t>
            </a:r>
          </a:p>
          <a:p>
            <a:r>
              <a:rPr lang="de-DE" sz="2400" dirty="0"/>
              <a:t>fachlicher Austausch unter den Tagespflegepersonen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01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441128" y="366936"/>
            <a:ext cx="11356843" cy="926976"/>
          </a:xfrm>
        </p:spPr>
        <p:txBody>
          <a:bodyPr>
            <a:normAutofit/>
          </a:bodyPr>
          <a:lstStyle/>
          <a:p>
            <a:r>
              <a:rPr lang="de-DE" sz="4000" dirty="0" smtClean="0"/>
              <a:t>     Vertretungsgruppen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797181" y="1557593"/>
            <a:ext cx="10959008" cy="4217566"/>
          </a:xfrm>
        </p:spPr>
        <p:txBody>
          <a:bodyPr>
            <a:normAutofit/>
          </a:bodyPr>
          <a:lstStyle/>
          <a:p>
            <a:r>
              <a:rPr lang="de-DE" sz="2400" dirty="0" smtClean="0"/>
              <a:t>fachliche </a:t>
            </a:r>
            <a:r>
              <a:rPr lang="de-DE" sz="2400" dirty="0"/>
              <a:t>Begleitung durch </a:t>
            </a:r>
            <a:r>
              <a:rPr lang="de-DE" sz="2400" dirty="0" smtClean="0"/>
              <a:t>Pädagogin: </a:t>
            </a:r>
            <a:r>
              <a:rPr lang="de-DE" sz="2400" dirty="0" err="1"/>
              <a:t>durchschnittl</a:t>
            </a:r>
            <a:r>
              <a:rPr lang="de-DE" sz="2400" dirty="0"/>
              <a:t>. alle 2 Wochen (Austausch, neueste Infos/ Spiele...) </a:t>
            </a:r>
            <a:r>
              <a:rPr lang="de-DE" sz="2400" dirty="0" smtClean="0"/>
              <a:t>gutes </a:t>
            </a:r>
            <a:r>
              <a:rPr lang="de-DE" sz="2400" dirty="0"/>
              <a:t>Vertrauensverhältnis. Fachberaterin hat pro Woche </a:t>
            </a:r>
            <a:r>
              <a:rPr lang="de-DE" sz="2400" dirty="0" smtClean="0"/>
              <a:t>2,5 </a:t>
            </a:r>
            <a:r>
              <a:rPr lang="de-DE" sz="2400" dirty="0"/>
              <a:t>Stunden zur </a:t>
            </a:r>
            <a:r>
              <a:rPr lang="de-DE" sz="2400" dirty="0" smtClean="0"/>
              <a:t>Verfügung.</a:t>
            </a:r>
            <a:endParaRPr lang="de-DE" sz="2400" dirty="0"/>
          </a:p>
          <a:p>
            <a:r>
              <a:rPr lang="de-DE" sz="2400" dirty="0" smtClean="0"/>
              <a:t>1x im </a:t>
            </a:r>
            <a:r>
              <a:rPr lang="de-DE" sz="2400" dirty="0"/>
              <a:t>Quartal Abendtreffen ohne Kinder zur Behandlung inhaltlicher Themen</a:t>
            </a:r>
          </a:p>
          <a:p>
            <a:r>
              <a:rPr lang="de-DE" sz="2400" dirty="0"/>
              <a:t>Elternabend zum Kennenlernen, auch Hospitation von Eltern in der Gruppe </a:t>
            </a:r>
            <a:r>
              <a:rPr lang="de-DE" sz="2400" dirty="0" smtClean="0"/>
              <a:t>möglich</a:t>
            </a:r>
          </a:p>
          <a:p>
            <a:r>
              <a:rPr lang="de-DE" sz="2400" dirty="0"/>
              <a:t>TPP erhalten Aufwandspauschale von 45,- € monatlich</a:t>
            </a:r>
          </a:p>
          <a:p>
            <a:r>
              <a:rPr lang="de-DE" sz="2400" dirty="0" smtClean="0"/>
              <a:t>6 (-8) </a:t>
            </a:r>
            <a:r>
              <a:rPr lang="de-DE" sz="2400" dirty="0"/>
              <a:t>Gruppen mit potentiellem Platz für </a:t>
            </a:r>
            <a:r>
              <a:rPr lang="de-DE" sz="2400" dirty="0" smtClean="0"/>
              <a:t>32 </a:t>
            </a:r>
            <a:r>
              <a:rPr lang="de-DE" sz="2400" dirty="0"/>
              <a:t>TPP, tatsächlich </a:t>
            </a:r>
            <a:r>
              <a:rPr lang="de-DE" sz="2400" dirty="0" err="1"/>
              <a:t>durchschnittl</a:t>
            </a:r>
            <a:r>
              <a:rPr lang="de-DE" sz="2400" dirty="0"/>
              <a:t>. 20-21 TPP</a:t>
            </a:r>
          </a:p>
          <a:p>
            <a:r>
              <a:rPr lang="de-DE" sz="2400" dirty="0"/>
              <a:t>real stattgefundene Vertretungen in 2013: 27 Fälle</a:t>
            </a:r>
          </a:p>
          <a:p>
            <a:endParaRPr lang="de-DE" sz="24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551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-97535" y="511315"/>
            <a:ext cx="11356843" cy="926976"/>
          </a:xfrm>
        </p:spPr>
        <p:txBody>
          <a:bodyPr>
            <a:normAutofit/>
          </a:bodyPr>
          <a:lstStyle/>
          <a:p>
            <a:pPr algn="ctr"/>
            <a:r>
              <a:rPr lang="de-DE" sz="4000" dirty="0" smtClean="0"/>
              <a:t>Vor- und Nachteile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de-DE" dirty="0" smtClean="0"/>
          </a:p>
          <a:p>
            <a:r>
              <a:rPr lang="de-DE" sz="2400" dirty="0"/>
              <a:t>s</a:t>
            </a:r>
            <a:r>
              <a:rPr lang="de-DE" sz="2400" dirty="0" smtClean="0"/>
              <a:t>orgt </a:t>
            </a:r>
            <a:r>
              <a:rPr lang="de-DE" sz="2400" dirty="0" smtClean="0"/>
              <a:t>für gute Vernetzung unter den TPP</a:t>
            </a:r>
          </a:p>
          <a:p>
            <a:r>
              <a:rPr lang="de-DE" sz="2400" dirty="0" smtClean="0"/>
              <a:t>Direkte Anregungen von Pädagogin werden geboten</a:t>
            </a:r>
          </a:p>
          <a:p>
            <a:endParaRPr lang="de-DE" sz="2400" dirty="0"/>
          </a:p>
          <a:p>
            <a:r>
              <a:rPr lang="de-DE" sz="2400" dirty="0" smtClean="0"/>
              <a:t>Modell ist nur für TPP mit nicht mehr als drei Kindern geeignet</a:t>
            </a:r>
          </a:p>
          <a:p>
            <a:r>
              <a:rPr lang="de-DE" sz="2400" dirty="0"/>
              <a:t>l</a:t>
            </a:r>
            <a:r>
              <a:rPr lang="de-DE" sz="2400" dirty="0" smtClean="0"/>
              <a:t>ässt sich nur noch begrenzt durchführen, da durch Krippenausbau Kinder nur noch kürzer in der KTP bleiben und TPP fast immer ein Kind in der Eingewöhnung haben</a:t>
            </a:r>
            <a:endParaRPr lang="de-DE" sz="2400" dirty="0" smtClean="0"/>
          </a:p>
          <a:p>
            <a:r>
              <a:rPr lang="de-DE" sz="2400" dirty="0" smtClean="0"/>
              <a:t>für sehr junge Kinder (unter und knapp über 1 Jahr alt) sind die Gruppentreffen z.T. zu stressend</a:t>
            </a:r>
          </a:p>
        </p:txBody>
      </p:sp>
    </p:spTree>
    <p:extLst>
      <p:ext uri="{BB962C8B-B14F-4D97-AF65-F5344CB8AC3E}">
        <p14:creationId xmlns:p14="http://schemas.microsoft.com/office/powerpoint/2010/main" val="4826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994580" y="715853"/>
            <a:ext cx="11356843" cy="926976"/>
          </a:xfrm>
        </p:spPr>
        <p:txBody>
          <a:bodyPr>
            <a:noAutofit/>
          </a:bodyPr>
          <a:lstStyle/>
          <a:p>
            <a:r>
              <a:rPr lang="de-DE" sz="4000" dirty="0">
                <a:latin typeface="Eurostile" pitchFamily="34" charset="0"/>
              </a:rPr>
              <a:t>Vertretung durch </a:t>
            </a:r>
            <a:r>
              <a:rPr lang="de-DE" sz="4000" dirty="0" smtClean="0">
                <a:latin typeface="Eurostile" pitchFamily="34" charset="0"/>
              </a:rPr>
              <a:t/>
            </a:r>
            <a:br>
              <a:rPr lang="de-DE" sz="4000" dirty="0" smtClean="0">
                <a:latin typeface="Eurostile" pitchFamily="34" charset="0"/>
              </a:rPr>
            </a:br>
            <a:r>
              <a:rPr lang="de-DE" sz="4000" dirty="0" smtClean="0">
                <a:latin typeface="Eurostile" pitchFamily="34" charset="0"/>
              </a:rPr>
              <a:t>mobile </a:t>
            </a:r>
            <a:r>
              <a:rPr lang="de-DE" sz="4000" dirty="0">
                <a:latin typeface="Eurostile" pitchFamily="34" charset="0"/>
              </a:rPr>
              <a:t>Springerinnen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724992" y="2556213"/>
            <a:ext cx="10959008" cy="3993307"/>
          </a:xfrm>
        </p:spPr>
        <p:txBody>
          <a:bodyPr/>
          <a:lstStyle/>
          <a:p>
            <a:r>
              <a:rPr lang="de-DE" sz="2400" dirty="0"/>
              <a:t>eine beim Träger angestellte Vertretungskraft vertritt im Bedarfsfall mehrere Tagespflegepersonen – je nach Stundenumfang</a:t>
            </a:r>
          </a:p>
          <a:p>
            <a:r>
              <a:rPr lang="de-DE" sz="2400" dirty="0"/>
              <a:t>diese Tagespflegestellen werden von ihr regelmäßig besucht (immer, wenn kein Vertretungsfall besteht), um eine Bindung zu den Tageskindern aufzubauen und die andere Tagespflegeperson kennen zu lernen</a:t>
            </a:r>
          </a:p>
          <a:p>
            <a:r>
              <a:rPr lang="de-DE" sz="2400" dirty="0"/>
              <a:t>s</a:t>
            </a:r>
            <a:r>
              <a:rPr lang="de-DE" sz="2400" dirty="0" smtClean="0"/>
              <a:t>ie </a:t>
            </a:r>
            <a:r>
              <a:rPr lang="de-DE" sz="2400" dirty="0"/>
              <a:t>baut ein Vertrauensverhältnis zu den Tagespflegepersonen auf und gewinnt einen Einblick in deren Arbeit</a:t>
            </a:r>
          </a:p>
          <a:p>
            <a:r>
              <a:rPr lang="de-DE" sz="2400" dirty="0"/>
              <a:t>f</a:t>
            </a:r>
            <a:r>
              <a:rPr lang="de-DE" sz="2400" dirty="0" smtClean="0"/>
              <a:t>achlicher Austausch als </a:t>
            </a:r>
            <a:r>
              <a:rPr lang="de-DE" sz="2400" dirty="0"/>
              <a:t>wertvoller Nebeneffekt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539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3078802" y="776010"/>
            <a:ext cx="11356843" cy="926976"/>
          </a:xfrm>
        </p:spPr>
        <p:txBody>
          <a:bodyPr>
            <a:noAutofit/>
          </a:bodyPr>
          <a:lstStyle/>
          <a:p>
            <a:r>
              <a:rPr lang="de-DE" sz="4000" dirty="0">
                <a:latin typeface="Eurostile" pitchFamily="34" charset="0"/>
              </a:rPr>
              <a:t>Vertretung durch </a:t>
            </a:r>
            <a:br>
              <a:rPr lang="de-DE" sz="4000" dirty="0">
                <a:latin typeface="Eurostile" pitchFamily="34" charset="0"/>
              </a:rPr>
            </a:br>
            <a:r>
              <a:rPr lang="de-DE" sz="4000" dirty="0">
                <a:latin typeface="Eurostile" pitchFamily="34" charset="0"/>
              </a:rPr>
              <a:t>mobile Springerinnen</a:t>
            </a:r>
            <a:endParaRPr lang="de-DE" sz="4000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"/>
          </p:nvPr>
        </p:nvSpPr>
        <p:spPr>
          <a:xfrm>
            <a:off x="893434" y="2864693"/>
            <a:ext cx="10959008" cy="3993307"/>
          </a:xfrm>
        </p:spPr>
        <p:txBody>
          <a:bodyPr/>
          <a:lstStyle/>
          <a:p>
            <a:pPr>
              <a:spcBef>
                <a:spcPct val="20000"/>
              </a:spcBef>
              <a:buClr>
                <a:schemeClr val="bg2">
                  <a:lumMod val="50000"/>
                </a:schemeClr>
              </a:buClr>
              <a:defRPr/>
            </a:pPr>
            <a:r>
              <a:rPr lang="de-DE" sz="2400" dirty="0"/>
              <a:t>Vertretungskraft als Bindeglied zwischen Tagespflegepersonen und Fachberatungsstelle</a:t>
            </a:r>
          </a:p>
          <a:p>
            <a:pPr>
              <a:spcBef>
                <a:spcPct val="20000"/>
              </a:spcBef>
              <a:buClr>
                <a:schemeClr val="bg2">
                  <a:lumMod val="50000"/>
                </a:schemeClr>
              </a:buClr>
              <a:defRPr/>
            </a:pPr>
            <a:r>
              <a:rPr lang="de-DE" sz="2400" dirty="0"/>
              <a:t>verschiedene Betreuungsorte sind während der Vertretung denkbar</a:t>
            </a:r>
          </a:p>
          <a:p>
            <a:pPr>
              <a:spcBef>
                <a:spcPct val="20000"/>
              </a:spcBef>
              <a:buClr>
                <a:schemeClr val="bg2">
                  <a:lumMod val="50000"/>
                </a:schemeClr>
              </a:buClr>
              <a:defRPr/>
            </a:pPr>
            <a:r>
              <a:rPr lang="de-DE" sz="2400" dirty="0"/>
              <a:t>fachliche Begleitung und Koordination durch pädagogische Fachkräfte des Trägers ist </a:t>
            </a:r>
            <a:r>
              <a:rPr lang="de-DE" sz="2400" dirty="0" smtClean="0"/>
              <a:t>wichtig (regelmäßige Dienstbesprechungen </a:t>
            </a:r>
            <a:r>
              <a:rPr lang="de-DE" sz="2400" dirty="0" smtClean="0"/>
              <a:t>mit der Springerin und ein Treffen pro </a:t>
            </a:r>
            <a:r>
              <a:rPr lang="de-DE" sz="2400" dirty="0" smtClean="0"/>
              <a:t>Quartal </a:t>
            </a:r>
            <a:r>
              <a:rPr lang="de-DE" sz="2400" dirty="0" smtClean="0"/>
              <a:t>mit den Tagesmüttern)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591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/>
              <a:t>Ausstattung Springerinnenmodell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sz="2400" dirty="0" smtClean="0"/>
              <a:t>Start mit zwei Vollzeitkräften in 2007- Begleitung von 24 TPP</a:t>
            </a:r>
          </a:p>
          <a:p>
            <a:r>
              <a:rPr lang="de-DE" sz="2400" dirty="0" smtClean="0"/>
              <a:t>2009 eine VZ-Kraft – Begleitung von 12 TPP</a:t>
            </a:r>
          </a:p>
          <a:p>
            <a:r>
              <a:rPr lang="de-DE" sz="2400" dirty="0"/>
              <a:t>s</a:t>
            </a:r>
            <a:r>
              <a:rPr lang="de-DE" sz="2400" dirty="0" smtClean="0"/>
              <a:t>eit </a:t>
            </a:r>
            <a:r>
              <a:rPr lang="de-DE" sz="2400" dirty="0" smtClean="0"/>
              <a:t>2010 geringfügige Beschäftigung- Begleitung von 5 TPP </a:t>
            </a:r>
            <a:br>
              <a:rPr lang="de-DE" sz="2400" dirty="0" smtClean="0"/>
            </a:br>
            <a:r>
              <a:rPr lang="de-DE" sz="2000" dirty="0" smtClean="0"/>
              <a:t>(Gewöhnungstreffen werden vom Träger bezahlt, Vertretungsstunden von der Stadt Göttingen)</a:t>
            </a:r>
          </a:p>
          <a:p>
            <a:r>
              <a:rPr lang="de-DE" sz="2400" dirty="0" smtClean="0"/>
              <a:t>Vertretungen in 2013: 15 Tage plus stundenweise Arztbesuche</a:t>
            </a:r>
            <a:endParaRPr lang="de-DE" sz="2400" dirty="0"/>
          </a:p>
          <a:p>
            <a:endParaRPr lang="de-DE" sz="2000" dirty="0"/>
          </a:p>
          <a:p>
            <a:endParaRPr lang="de-DE" sz="2000" dirty="0" smtClean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475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/>
              <a:t>Vor- und Nachteile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sz="2400" dirty="0"/>
              <a:t>g</a:t>
            </a:r>
            <a:r>
              <a:rPr lang="de-DE" sz="2400" dirty="0" smtClean="0"/>
              <a:t>utes </a:t>
            </a:r>
            <a:r>
              <a:rPr lang="de-DE" sz="2400" dirty="0" smtClean="0"/>
              <a:t>Modell für TPP mit 4 und mehr Kindern</a:t>
            </a:r>
          </a:p>
          <a:p>
            <a:r>
              <a:rPr lang="de-DE" sz="2400" dirty="0"/>
              <a:t>w</a:t>
            </a:r>
            <a:r>
              <a:rPr lang="de-DE" sz="2400" dirty="0" smtClean="0"/>
              <a:t>enig </a:t>
            </a:r>
            <a:r>
              <a:rPr lang="de-DE" sz="2400" dirty="0" smtClean="0"/>
              <a:t>Aufwand für die einzelne TPP </a:t>
            </a:r>
          </a:p>
          <a:p>
            <a:r>
              <a:rPr lang="de-DE" sz="2400" dirty="0" smtClean="0"/>
              <a:t>Besuche der Springerin ermöglicht mal andere Aktivitäten, die nur zu zweit gehen</a:t>
            </a:r>
          </a:p>
          <a:p>
            <a:endParaRPr lang="de-DE" sz="2400" dirty="0"/>
          </a:p>
          <a:p>
            <a:r>
              <a:rPr lang="de-DE" sz="2400" dirty="0"/>
              <a:t>s</a:t>
            </a:r>
            <a:r>
              <a:rPr lang="de-DE" sz="2400" dirty="0" smtClean="0"/>
              <a:t>chwierig</a:t>
            </a:r>
            <a:r>
              <a:rPr lang="de-DE" sz="2400" dirty="0" smtClean="0"/>
              <a:t>: Betreuung im Haushalt der kranken TPP</a:t>
            </a:r>
          </a:p>
          <a:p>
            <a:r>
              <a:rPr lang="de-DE" sz="2400" dirty="0" smtClean="0"/>
              <a:t>Springerin kann nur </a:t>
            </a:r>
            <a:r>
              <a:rPr lang="de-DE" sz="2400" b="1" dirty="0" smtClean="0">
                <a:solidFill>
                  <a:schemeClr val="tx2">
                    <a:lumMod val="50000"/>
                  </a:schemeClr>
                </a:solidFill>
              </a:rPr>
              <a:t>eine</a:t>
            </a:r>
            <a:r>
              <a:rPr lang="de-DE" sz="2400" b="1" dirty="0" smtClean="0">
                <a:solidFill>
                  <a:srgbClr val="FFC000"/>
                </a:solidFill>
              </a:rPr>
              <a:t> </a:t>
            </a:r>
            <a:r>
              <a:rPr lang="de-DE" sz="2400" dirty="0" smtClean="0"/>
              <a:t>kranke Person vertreten, kann schwierig bei Krankheitswellen sein</a:t>
            </a:r>
          </a:p>
        </p:txBody>
      </p:sp>
    </p:spTree>
    <p:extLst>
      <p:ext uri="{BB962C8B-B14F-4D97-AF65-F5344CB8AC3E}">
        <p14:creationId xmlns:p14="http://schemas.microsoft.com/office/powerpoint/2010/main" val="358369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/>
              <a:t>Vertretungsmodell im Tandem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sz="2400" dirty="0" smtClean="0"/>
              <a:t>2 </a:t>
            </a:r>
            <a:r>
              <a:rPr lang="de-DE" sz="2400" dirty="0"/>
              <a:t>TPP </a:t>
            </a:r>
            <a:r>
              <a:rPr lang="de-DE" sz="2400" dirty="0" smtClean="0"/>
              <a:t>arbeiten </a:t>
            </a:r>
            <a:r>
              <a:rPr lang="de-DE" sz="2400" dirty="0"/>
              <a:t>zusammen, die insgesamt nicht mehr als 5 Tageskinder </a:t>
            </a:r>
            <a:r>
              <a:rPr lang="de-DE" sz="2400" dirty="0" smtClean="0"/>
              <a:t>betreuen und vertreten sich gegenseitig</a:t>
            </a:r>
            <a:br>
              <a:rPr lang="de-DE" sz="2400" dirty="0" smtClean="0"/>
            </a:b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>
                <a:solidFill>
                  <a:schemeClr val="accent1">
                    <a:lumMod val="75000"/>
                  </a:schemeClr>
                </a:solidFill>
              </a:rPr>
              <a:t>Voraussetzungen, Vor-und Nachteile:</a:t>
            </a:r>
            <a:endParaRPr lang="de-DE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2400" dirty="0" smtClean="0"/>
              <a:t>Wichtig</a:t>
            </a:r>
            <a:r>
              <a:rPr lang="de-DE" sz="2400" dirty="0"/>
              <a:t>: enge </a:t>
            </a:r>
            <a:r>
              <a:rPr lang="de-DE" sz="2400" dirty="0" smtClean="0"/>
              <a:t>Zusammenarbeit</a:t>
            </a:r>
          </a:p>
          <a:p>
            <a:r>
              <a:rPr lang="de-DE" sz="2400" dirty="0"/>
              <a:t>n</a:t>
            </a:r>
            <a:r>
              <a:rPr lang="de-DE" sz="2400" dirty="0" smtClean="0"/>
              <a:t>ur </a:t>
            </a:r>
            <a:r>
              <a:rPr lang="de-DE" sz="2400" dirty="0"/>
              <a:t>geringeres Einkommen </a:t>
            </a:r>
            <a:r>
              <a:rPr lang="de-DE" sz="2400" dirty="0" smtClean="0"/>
              <a:t>möglich</a:t>
            </a:r>
            <a:endParaRPr lang="de-DE" sz="2400" dirty="0"/>
          </a:p>
          <a:p>
            <a:r>
              <a:rPr lang="de-DE" sz="2400" dirty="0"/>
              <a:t>ü</a:t>
            </a:r>
            <a:r>
              <a:rPr lang="de-DE" sz="2400" dirty="0" smtClean="0"/>
              <a:t>berschaubarer </a:t>
            </a:r>
            <a:r>
              <a:rPr lang="de-DE" sz="2400" dirty="0"/>
              <a:t>organisatorischer Aufwand</a:t>
            </a:r>
          </a:p>
        </p:txBody>
      </p:sp>
    </p:spTree>
    <p:extLst>
      <p:ext uri="{BB962C8B-B14F-4D97-AF65-F5344CB8AC3E}">
        <p14:creationId xmlns:p14="http://schemas.microsoft.com/office/powerpoint/2010/main" val="7951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Legato OT"/>
        <a:ea typeface=""/>
        <a:cs typeface=""/>
      </a:majorFont>
      <a:minorFont>
        <a:latin typeface="Legato O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513</Words>
  <Application>Microsoft Office PowerPoint</Application>
  <PresentationFormat>Breitbild</PresentationFormat>
  <Paragraphs>66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Eurostile</vt:lpstr>
      <vt:lpstr>Legato OT</vt:lpstr>
      <vt:lpstr>Wingdings</vt:lpstr>
      <vt:lpstr>Office Theme</vt:lpstr>
      <vt:lpstr>Vertretungsmodelle in Göttingen</vt:lpstr>
      <vt:lpstr>    Vertretungsgruppen</vt:lpstr>
      <vt:lpstr>     Vertretungsgruppen</vt:lpstr>
      <vt:lpstr>Vor- und Nachteile</vt:lpstr>
      <vt:lpstr>Vertretung durch  mobile Springerinnen</vt:lpstr>
      <vt:lpstr>Vertretung durch  mobile Springerinnen</vt:lpstr>
      <vt:lpstr>Ausstattung Springerinnenmodell</vt:lpstr>
      <vt:lpstr>Vor- und Nachteile</vt:lpstr>
      <vt:lpstr>Vertretungsmodell im Tandem</vt:lpstr>
      <vt:lpstr>Finanzierung Vertretungsmodelle</vt:lpstr>
      <vt:lpstr>Fazit zu  Vertretungsmodellen allgemein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Ute Krüger</dc:creator>
  <cp:lastModifiedBy>Ute Krüger</cp:lastModifiedBy>
  <cp:revision>26</cp:revision>
  <cp:lastPrinted>2014-04-03T12:57:43Z</cp:lastPrinted>
  <dcterms:created xsi:type="dcterms:W3CDTF">2014-03-18T09:55:19Z</dcterms:created>
  <dcterms:modified xsi:type="dcterms:W3CDTF">2014-04-03T13:31:06Z</dcterms:modified>
</cp:coreProperties>
</file>